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29" r:id="rId4"/>
    <p:sldMasterId id="2147483848" r:id="rId5"/>
  </p:sldMasterIdLst>
  <p:notesMasterIdLst>
    <p:notesMasterId r:id="rId63"/>
  </p:notesMasterIdLst>
  <p:sldIdLst>
    <p:sldId id="3863" r:id="rId6"/>
    <p:sldId id="3864" r:id="rId7"/>
    <p:sldId id="3900" r:id="rId8"/>
    <p:sldId id="3925" r:id="rId9"/>
    <p:sldId id="3956" r:id="rId10"/>
    <p:sldId id="3926" r:id="rId11"/>
    <p:sldId id="3957" r:id="rId12"/>
    <p:sldId id="3898" r:id="rId13"/>
    <p:sldId id="3899" r:id="rId14"/>
    <p:sldId id="3880" r:id="rId15"/>
    <p:sldId id="3902" r:id="rId16"/>
    <p:sldId id="3904" r:id="rId17"/>
    <p:sldId id="3905" r:id="rId18"/>
    <p:sldId id="3929" r:id="rId19"/>
    <p:sldId id="3906" r:id="rId20"/>
    <p:sldId id="3907" r:id="rId21"/>
    <p:sldId id="3908" r:id="rId22"/>
    <p:sldId id="3910" r:id="rId23"/>
    <p:sldId id="3975" r:id="rId24"/>
    <p:sldId id="3911" r:id="rId25"/>
    <p:sldId id="3976" r:id="rId26"/>
    <p:sldId id="3977" r:id="rId27"/>
    <p:sldId id="3934" r:id="rId28"/>
    <p:sldId id="3935" r:id="rId29"/>
    <p:sldId id="3937" r:id="rId30"/>
    <p:sldId id="3938" r:id="rId31"/>
    <p:sldId id="3936" r:id="rId32"/>
    <p:sldId id="3912" r:id="rId33"/>
    <p:sldId id="3913" r:id="rId34"/>
    <p:sldId id="3930" r:id="rId35"/>
    <p:sldId id="3916" r:id="rId36"/>
    <p:sldId id="3967" r:id="rId37"/>
    <p:sldId id="3942" r:id="rId38"/>
    <p:sldId id="3969" r:id="rId39"/>
    <p:sldId id="3970" r:id="rId40"/>
    <p:sldId id="3971" r:id="rId41"/>
    <p:sldId id="3965" r:id="rId42"/>
    <p:sldId id="3966" r:id="rId43"/>
    <p:sldId id="3958" r:id="rId44"/>
    <p:sldId id="3944" r:id="rId45"/>
    <p:sldId id="3948" r:id="rId46"/>
    <p:sldId id="3947" r:id="rId47"/>
    <p:sldId id="3959" r:id="rId48"/>
    <p:sldId id="3919" r:id="rId49"/>
    <p:sldId id="3953" r:id="rId50"/>
    <p:sldId id="3955" r:id="rId51"/>
    <p:sldId id="3972" r:id="rId52"/>
    <p:sldId id="3960" r:id="rId53"/>
    <p:sldId id="3932" r:id="rId54"/>
    <p:sldId id="3961" r:id="rId55"/>
    <p:sldId id="3962" r:id="rId56"/>
    <p:sldId id="3973" r:id="rId57"/>
    <p:sldId id="3974" r:id="rId58"/>
    <p:sldId id="3941" r:id="rId59"/>
    <p:sldId id="3963" r:id="rId60"/>
    <p:sldId id="3964" r:id="rId61"/>
    <p:sldId id="3940" r:id="rId62"/>
  </p:sldIdLst>
  <p:sldSz cx="7921625" cy="11053763"/>
  <p:notesSz cx="6858000" cy="9144000"/>
  <p:defaultTextStyle>
    <a:defPPr>
      <a:defRPr lang="en-US"/>
    </a:defPPr>
    <a:lvl1pPr marL="0" algn="l" defTabSz="475005" rtl="0" eaLnBrk="1" latinLnBrk="0" hangingPunct="1">
      <a:defRPr sz="1871" kern="1200">
        <a:solidFill>
          <a:schemeClr val="tx1"/>
        </a:solidFill>
        <a:latin typeface="+mn-lt"/>
        <a:ea typeface="+mn-ea"/>
        <a:cs typeface="+mn-cs"/>
      </a:defRPr>
    </a:lvl1pPr>
    <a:lvl2pPr marL="475005" algn="l" defTabSz="475005" rtl="0" eaLnBrk="1" latinLnBrk="0" hangingPunct="1">
      <a:defRPr sz="1871" kern="1200">
        <a:solidFill>
          <a:schemeClr val="tx1"/>
        </a:solidFill>
        <a:latin typeface="+mn-lt"/>
        <a:ea typeface="+mn-ea"/>
        <a:cs typeface="+mn-cs"/>
      </a:defRPr>
    </a:lvl2pPr>
    <a:lvl3pPr marL="950013" algn="l" defTabSz="475005" rtl="0" eaLnBrk="1" latinLnBrk="0" hangingPunct="1">
      <a:defRPr sz="1871" kern="1200">
        <a:solidFill>
          <a:schemeClr val="tx1"/>
        </a:solidFill>
        <a:latin typeface="+mn-lt"/>
        <a:ea typeface="+mn-ea"/>
        <a:cs typeface="+mn-cs"/>
      </a:defRPr>
    </a:lvl3pPr>
    <a:lvl4pPr marL="1425022" algn="l" defTabSz="475005" rtl="0" eaLnBrk="1" latinLnBrk="0" hangingPunct="1">
      <a:defRPr sz="1871" kern="1200">
        <a:solidFill>
          <a:schemeClr val="tx1"/>
        </a:solidFill>
        <a:latin typeface="+mn-lt"/>
        <a:ea typeface="+mn-ea"/>
        <a:cs typeface="+mn-cs"/>
      </a:defRPr>
    </a:lvl4pPr>
    <a:lvl5pPr marL="1900025" algn="l" defTabSz="475005" rtl="0" eaLnBrk="1" latinLnBrk="0" hangingPunct="1">
      <a:defRPr sz="1871" kern="1200">
        <a:solidFill>
          <a:schemeClr val="tx1"/>
        </a:solidFill>
        <a:latin typeface="+mn-lt"/>
        <a:ea typeface="+mn-ea"/>
        <a:cs typeface="+mn-cs"/>
      </a:defRPr>
    </a:lvl5pPr>
    <a:lvl6pPr marL="2375032" algn="l" defTabSz="475005" rtl="0" eaLnBrk="1" latinLnBrk="0" hangingPunct="1">
      <a:defRPr sz="1871" kern="1200">
        <a:solidFill>
          <a:schemeClr val="tx1"/>
        </a:solidFill>
        <a:latin typeface="+mn-lt"/>
        <a:ea typeface="+mn-ea"/>
        <a:cs typeface="+mn-cs"/>
      </a:defRPr>
    </a:lvl6pPr>
    <a:lvl7pPr marL="2850039" algn="l" defTabSz="475005" rtl="0" eaLnBrk="1" latinLnBrk="0" hangingPunct="1">
      <a:defRPr sz="1871" kern="1200">
        <a:solidFill>
          <a:schemeClr val="tx1"/>
        </a:solidFill>
        <a:latin typeface="+mn-lt"/>
        <a:ea typeface="+mn-ea"/>
        <a:cs typeface="+mn-cs"/>
      </a:defRPr>
    </a:lvl7pPr>
    <a:lvl8pPr marL="3325047" algn="l" defTabSz="475005" rtl="0" eaLnBrk="1" latinLnBrk="0" hangingPunct="1">
      <a:defRPr sz="1871" kern="1200">
        <a:solidFill>
          <a:schemeClr val="tx1"/>
        </a:solidFill>
        <a:latin typeface="+mn-lt"/>
        <a:ea typeface="+mn-ea"/>
        <a:cs typeface="+mn-cs"/>
      </a:defRPr>
    </a:lvl8pPr>
    <a:lvl9pPr marL="3800054" algn="l" defTabSz="475005" rtl="0" eaLnBrk="1" latinLnBrk="0" hangingPunct="1">
      <a:defRPr sz="187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9" name="Author" initials="A" lastIdx="0" clrIdx="8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6505"/>
    <a:srgbClr val="0F46A0"/>
    <a:srgbClr val="FFFFFF"/>
    <a:srgbClr val="184895"/>
    <a:srgbClr val="908E92"/>
    <a:srgbClr val="627F9F"/>
    <a:srgbClr val="0E3876"/>
    <a:srgbClr val="C40D42"/>
    <a:srgbClr val="7F7F7F"/>
    <a:srgbClr val="F794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CD6FFA-9E86-4E5F-9768-74B4AC756F3E}" v="76" dt="2020-09-18T08:10:36.036"/>
    <p1510:client id="{9C90E115-2BF1-4660-AF41-5BBB026B394B}" v="44" dt="2020-09-21T04:41:33.7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3438" autoAdjust="0"/>
  </p:normalViewPr>
  <p:slideViewPr>
    <p:cSldViewPr snapToGrid="0">
      <p:cViewPr>
        <p:scale>
          <a:sx n="80" d="100"/>
          <a:sy n="80" d="100"/>
        </p:scale>
        <p:origin x="1886" y="-1594"/>
      </p:cViewPr>
      <p:guideLst/>
    </p:cSldViewPr>
  </p:slideViewPr>
  <p:outlineViewPr>
    <p:cViewPr>
      <p:scale>
        <a:sx n="33" d="100"/>
        <a:sy n="33" d="100"/>
      </p:scale>
      <p:origin x="0" y="-17554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162" d="100"/>
          <a:sy n="162" d="100"/>
        </p:scale>
        <p:origin x="1896" y="2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commentAuthors" Target="commentAuthors.xml"/><Relationship Id="rId69" Type="http://schemas.microsoft.com/office/2015/10/relationships/revisionInfo" Target="revisionInfo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F8414F-BD85-A34E-B2C5-29C8F7BF438D}" type="datetimeFigureOut">
              <a:rPr lang="en-GB" smtClean="0"/>
              <a:t>21/09/2020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24100" y="1143000"/>
            <a:ext cx="2209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81EDF-5C34-4241-A7EA-BE3D4B432F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6090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50013" rtl="0" eaLnBrk="1" latinLnBrk="0" hangingPunct="1">
      <a:defRPr sz="1247" kern="1200">
        <a:solidFill>
          <a:schemeClr val="tx1"/>
        </a:solidFill>
        <a:latin typeface="+mn-lt"/>
        <a:ea typeface="+mn-ea"/>
        <a:cs typeface="+mn-cs"/>
      </a:defRPr>
    </a:lvl1pPr>
    <a:lvl2pPr marL="475005" algn="l" defTabSz="950013" rtl="0" eaLnBrk="1" latinLnBrk="0" hangingPunct="1">
      <a:defRPr sz="1247" kern="1200">
        <a:solidFill>
          <a:schemeClr val="tx1"/>
        </a:solidFill>
        <a:latin typeface="+mn-lt"/>
        <a:ea typeface="+mn-ea"/>
        <a:cs typeface="+mn-cs"/>
      </a:defRPr>
    </a:lvl2pPr>
    <a:lvl3pPr marL="950013" algn="l" defTabSz="950013" rtl="0" eaLnBrk="1" latinLnBrk="0" hangingPunct="1">
      <a:defRPr sz="1247" kern="1200">
        <a:solidFill>
          <a:schemeClr val="tx1"/>
        </a:solidFill>
        <a:latin typeface="+mn-lt"/>
        <a:ea typeface="+mn-ea"/>
        <a:cs typeface="+mn-cs"/>
      </a:defRPr>
    </a:lvl3pPr>
    <a:lvl4pPr marL="1425022" algn="l" defTabSz="950013" rtl="0" eaLnBrk="1" latinLnBrk="0" hangingPunct="1">
      <a:defRPr sz="1247" kern="1200">
        <a:solidFill>
          <a:schemeClr val="tx1"/>
        </a:solidFill>
        <a:latin typeface="+mn-lt"/>
        <a:ea typeface="+mn-ea"/>
        <a:cs typeface="+mn-cs"/>
      </a:defRPr>
    </a:lvl4pPr>
    <a:lvl5pPr marL="1900025" algn="l" defTabSz="950013" rtl="0" eaLnBrk="1" latinLnBrk="0" hangingPunct="1">
      <a:defRPr sz="1247" kern="1200">
        <a:solidFill>
          <a:schemeClr val="tx1"/>
        </a:solidFill>
        <a:latin typeface="+mn-lt"/>
        <a:ea typeface="+mn-ea"/>
        <a:cs typeface="+mn-cs"/>
      </a:defRPr>
    </a:lvl5pPr>
    <a:lvl6pPr marL="2375032" algn="l" defTabSz="950013" rtl="0" eaLnBrk="1" latinLnBrk="0" hangingPunct="1">
      <a:defRPr sz="1247" kern="1200">
        <a:solidFill>
          <a:schemeClr val="tx1"/>
        </a:solidFill>
        <a:latin typeface="+mn-lt"/>
        <a:ea typeface="+mn-ea"/>
        <a:cs typeface="+mn-cs"/>
      </a:defRPr>
    </a:lvl6pPr>
    <a:lvl7pPr marL="2850039" algn="l" defTabSz="950013" rtl="0" eaLnBrk="1" latinLnBrk="0" hangingPunct="1">
      <a:defRPr sz="1247" kern="1200">
        <a:solidFill>
          <a:schemeClr val="tx1"/>
        </a:solidFill>
        <a:latin typeface="+mn-lt"/>
        <a:ea typeface="+mn-ea"/>
        <a:cs typeface="+mn-cs"/>
      </a:defRPr>
    </a:lvl7pPr>
    <a:lvl8pPr marL="3325047" algn="l" defTabSz="950013" rtl="0" eaLnBrk="1" latinLnBrk="0" hangingPunct="1">
      <a:defRPr sz="1247" kern="1200">
        <a:solidFill>
          <a:schemeClr val="tx1"/>
        </a:solidFill>
        <a:latin typeface="+mn-lt"/>
        <a:ea typeface="+mn-ea"/>
        <a:cs typeface="+mn-cs"/>
      </a:defRPr>
    </a:lvl8pPr>
    <a:lvl9pPr marL="3800054" algn="l" defTabSz="950013" rtl="0" eaLnBrk="1" latinLnBrk="0" hangingPunct="1">
      <a:defRPr sz="124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081EDF-5C34-4241-A7EA-BE3D4B432F5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592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B62190-F0BA-4920-B96D-A346CDAD044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07802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B62190-F0BA-4920-B96D-A346CDAD044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8711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B62190-F0BA-4920-B96D-A346CDAD044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8184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B62190-F0BA-4920-B96D-A346CDAD044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80671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B62190-F0BA-4920-B96D-A346CDAD044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68016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B62190-F0BA-4920-B96D-A346CDAD044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5149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B62190-F0BA-4920-B96D-A346CDAD044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53906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B62190-F0BA-4920-B96D-A346CDAD044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72727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B62190-F0BA-4920-B96D-A346CDAD044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28827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B62190-F0BA-4920-B96D-A346CDAD044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6633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B62190-F0BA-4920-B96D-A346CDAD044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90939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B62190-F0BA-4920-B96D-A346CDAD044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40325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B62190-F0BA-4920-B96D-A346CDAD044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18786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B62190-F0BA-4920-B96D-A346CDAD044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3239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B62190-F0BA-4920-B96D-A346CDAD044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69758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B62190-F0BA-4920-B96D-A346CDAD044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78586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B62190-F0BA-4920-B96D-A346CDAD044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6616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B62190-F0BA-4920-B96D-A346CDAD044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36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B62190-F0BA-4920-B96D-A346CDAD044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4214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B62190-F0BA-4920-B96D-A346CDAD044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09648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B62190-F0BA-4920-B96D-A346CDAD044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4533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B62190-F0BA-4920-B96D-A346CDAD044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30358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B62190-F0BA-4920-B96D-A346CDAD044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16170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B62190-F0BA-4920-B96D-A346CDAD044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91350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B62190-F0BA-4920-B96D-A346CDAD044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37388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B62190-F0BA-4920-B96D-A346CDAD044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89660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B62190-F0BA-4920-B96D-A346CDAD044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07275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B62190-F0BA-4920-B96D-A346CDAD044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1840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B62190-F0BA-4920-B96D-A346CDAD044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07097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B62190-F0BA-4920-B96D-A346CDAD044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57848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B62190-F0BA-4920-B96D-A346CDAD044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82905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B62190-F0BA-4920-B96D-A346CDAD044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8354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B62190-F0BA-4920-B96D-A346CDAD044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18025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B62190-F0BA-4920-B96D-A346CDAD044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09457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B62190-F0BA-4920-B96D-A346CDAD044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59152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B62190-F0BA-4920-B96D-A346CDAD044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88473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B62190-F0BA-4920-B96D-A346CDAD044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96527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B62190-F0BA-4920-B96D-A346CDAD044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68520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B62190-F0BA-4920-B96D-A346CDAD044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51508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B62190-F0BA-4920-B96D-A346CDAD044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2488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B62190-F0BA-4920-B96D-A346CDAD044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6043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B62190-F0BA-4920-B96D-A346CDAD044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12189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B62190-F0BA-4920-B96D-A346CDAD044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081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B62190-F0BA-4920-B96D-A346CDAD044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70774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B62190-F0BA-4920-B96D-A346CDAD044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949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B62190-F0BA-4920-B96D-A346CDAD044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6543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B62190-F0BA-4920-B96D-A346CDAD044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8247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B62190-F0BA-4920-B96D-A346CDAD044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8574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B62190-F0BA-4920-B96D-A346CDAD044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9385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90B723-669C-494C-A452-D75CB685EF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987" r="36029" b="646"/>
          <a:stretch/>
        </p:blipFill>
        <p:spPr>
          <a:xfrm>
            <a:off x="1" y="-1"/>
            <a:ext cx="7920181" cy="11070000"/>
          </a:xfrm>
          <a:prstGeom prst="rect">
            <a:avLst/>
          </a:prstGeom>
        </p:spPr>
      </p:pic>
      <p:grpSp>
        <p:nvGrpSpPr>
          <p:cNvPr id="7" name="Group 4">
            <a:extLst>
              <a:ext uri="{FF2B5EF4-FFF2-40B4-BE49-F238E27FC236}">
                <a16:creationId xmlns:a16="http://schemas.microsoft.com/office/drawing/2014/main" id="{B189CEE4-5739-49DE-BAD7-F10D127D5F8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131424" y="9114656"/>
            <a:ext cx="1098000" cy="1286885"/>
            <a:chOff x="4857" y="3364"/>
            <a:chExt cx="622" cy="729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41AEAF66-FA6E-4656-8FE3-2C425451213C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857" y="3364"/>
              <a:ext cx="622" cy="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3ED58C19-94CE-4CC5-9863-B7F735AAE6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" y="3364"/>
              <a:ext cx="498" cy="182"/>
            </a:xfrm>
            <a:custGeom>
              <a:avLst/>
              <a:gdLst>
                <a:gd name="T0" fmla="*/ 2491 w 2491"/>
                <a:gd name="T1" fmla="*/ 0 h 910"/>
                <a:gd name="T2" fmla="*/ 0 w 2491"/>
                <a:gd name="T3" fmla="*/ 910 h 910"/>
                <a:gd name="T4" fmla="*/ 2491 w 2491"/>
                <a:gd name="T5" fmla="*/ 469 h 910"/>
                <a:gd name="T6" fmla="*/ 2491 w 2491"/>
                <a:gd name="T7" fmla="*/ 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1" h="910">
                  <a:moveTo>
                    <a:pt x="2491" y="0"/>
                  </a:moveTo>
                  <a:lnTo>
                    <a:pt x="0" y="910"/>
                  </a:lnTo>
                  <a:lnTo>
                    <a:pt x="2491" y="469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rgbClr val="FE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DA7E5A7-EF06-462E-91E0-8BC0F4BBB8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57" y="3622"/>
              <a:ext cx="622" cy="471"/>
            </a:xfrm>
            <a:custGeom>
              <a:avLst/>
              <a:gdLst>
                <a:gd name="T0" fmla="*/ 235 w 3110"/>
                <a:gd name="T1" fmla="*/ 1600 h 2357"/>
                <a:gd name="T2" fmla="*/ 255 w 3110"/>
                <a:gd name="T3" fmla="*/ 1809 h 2357"/>
                <a:gd name="T4" fmla="*/ 152 w 3110"/>
                <a:gd name="T5" fmla="*/ 1823 h 2357"/>
                <a:gd name="T6" fmla="*/ 353 w 3110"/>
                <a:gd name="T7" fmla="*/ 1774 h 2357"/>
                <a:gd name="T8" fmla="*/ 419 w 3110"/>
                <a:gd name="T9" fmla="*/ 1871 h 2357"/>
                <a:gd name="T10" fmla="*/ 1148 w 3110"/>
                <a:gd name="T11" fmla="*/ 1664 h 2357"/>
                <a:gd name="T12" fmla="*/ 1225 w 3110"/>
                <a:gd name="T13" fmla="*/ 1751 h 2357"/>
                <a:gd name="T14" fmla="*/ 701 w 3110"/>
                <a:gd name="T15" fmla="*/ 1558 h 2357"/>
                <a:gd name="T16" fmla="*/ 744 w 3110"/>
                <a:gd name="T17" fmla="*/ 1723 h 2357"/>
                <a:gd name="T18" fmla="*/ 866 w 3110"/>
                <a:gd name="T19" fmla="*/ 1868 h 2357"/>
                <a:gd name="T20" fmla="*/ 838 w 3110"/>
                <a:gd name="T21" fmla="*/ 1696 h 2357"/>
                <a:gd name="T22" fmla="*/ 2035 w 3110"/>
                <a:gd name="T23" fmla="*/ 1874 h 2357"/>
                <a:gd name="T24" fmla="*/ 2173 w 3110"/>
                <a:gd name="T25" fmla="*/ 1760 h 2357"/>
                <a:gd name="T26" fmla="*/ 2115 w 3110"/>
                <a:gd name="T27" fmla="*/ 1743 h 2357"/>
                <a:gd name="T28" fmla="*/ 2074 w 3110"/>
                <a:gd name="T29" fmla="*/ 1696 h 2357"/>
                <a:gd name="T30" fmla="*/ 1318 w 3110"/>
                <a:gd name="T31" fmla="*/ 1748 h 2357"/>
                <a:gd name="T32" fmla="*/ 1455 w 3110"/>
                <a:gd name="T33" fmla="*/ 1858 h 2357"/>
                <a:gd name="T34" fmla="*/ 1484 w 3110"/>
                <a:gd name="T35" fmla="*/ 1938 h 2357"/>
                <a:gd name="T36" fmla="*/ 1378 w 3110"/>
                <a:gd name="T37" fmla="*/ 1794 h 2357"/>
                <a:gd name="T38" fmla="*/ 1740 w 3110"/>
                <a:gd name="T39" fmla="*/ 1690 h 2357"/>
                <a:gd name="T40" fmla="*/ 1644 w 3110"/>
                <a:gd name="T41" fmla="*/ 1791 h 2357"/>
                <a:gd name="T42" fmla="*/ 1835 w 3110"/>
                <a:gd name="T43" fmla="*/ 1723 h 2357"/>
                <a:gd name="T44" fmla="*/ 1698 w 3110"/>
                <a:gd name="T45" fmla="*/ 1800 h 2357"/>
                <a:gd name="T46" fmla="*/ 1721 w 3110"/>
                <a:gd name="T47" fmla="*/ 1831 h 2357"/>
                <a:gd name="T48" fmla="*/ 2256 w 3110"/>
                <a:gd name="T49" fmla="*/ 1780 h 2357"/>
                <a:gd name="T50" fmla="*/ 2243 w 3110"/>
                <a:gd name="T51" fmla="*/ 1665 h 2357"/>
                <a:gd name="T52" fmla="*/ 2306 w 3110"/>
                <a:gd name="T53" fmla="*/ 1880 h 2357"/>
                <a:gd name="T54" fmla="*/ 2338 w 3110"/>
                <a:gd name="T55" fmla="*/ 1722 h 2357"/>
                <a:gd name="T56" fmla="*/ 2929 w 3110"/>
                <a:gd name="T57" fmla="*/ 1763 h 2357"/>
                <a:gd name="T58" fmla="*/ 2750 w 3110"/>
                <a:gd name="T59" fmla="*/ 1695 h 2357"/>
                <a:gd name="T60" fmla="*/ 2872 w 3110"/>
                <a:gd name="T61" fmla="*/ 1874 h 2357"/>
                <a:gd name="T62" fmla="*/ 2658 w 3110"/>
                <a:gd name="T63" fmla="*/ 1797 h 2357"/>
                <a:gd name="T64" fmla="*/ 2623 w 3110"/>
                <a:gd name="T65" fmla="*/ 1867 h 2357"/>
                <a:gd name="T66" fmla="*/ 2482 w 3110"/>
                <a:gd name="T67" fmla="*/ 1876 h 2357"/>
                <a:gd name="T68" fmla="*/ 2513 w 3110"/>
                <a:gd name="T69" fmla="*/ 1825 h 2357"/>
                <a:gd name="T70" fmla="*/ 3019 w 3110"/>
                <a:gd name="T71" fmla="*/ 1651 h 2357"/>
                <a:gd name="T72" fmla="*/ 981 w 3110"/>
                <a:gd name="T73" fmla="*/ 1874 h 2357"/>
                <a:gd name="T74" fmla="*/ 2433 w 3110"/>
                <a:gd name="T75" fmla="*/ 2085 h 2357"/>
                <a:gd name="T76" fmla="*/ 2528 w 3110"/>
                <a:gd name="T77" fmla="*/ 2268 h 2357"/>
                <a:gd name="T78" fmla="*/ 2503 w 3110"/>
                <a:gd name="T79" fmla="*/ 2090 h 2357"/>
                <a:gd name="T80" fmla="*/ 631 w 3110"/>
                <a:gd name="T81" fmla="*/ 2093 h 2357"/>
                <a:gd name="T82" fmla="*/ 677 w 3110"/>
                <a:gd name="T83" fmla="*/ 2105 h 2357"/>
                <a:gd name="T84" fmla="*/ 203 w 3110"/>
                <a:gd name="T85" fmla="*/ 2151 h 2357"/>
                <a:gd name="T86" fmla="*/ 312 w 3110"/>
                <a:gd name="T87" fmla="*/ 2190 h 2357"/>
                <a:gd name="T88" fmla="*/ 507 w 3110"/>
                <a:gd name="T89" fmla="*/ 2190 h 2357"/>
                <a:gd name="T90" fmla="*/ 377 w 3110"/>
                <a:gd name="T91" fmla="*/ 2201 h 2357"/>
                <a:gd name="T92" fmla="*/ 442 w 3110"/>
                <a:gd name="T93" fmla="*/ 2201 h 2357"/>
                <a:gd name="T94" fmla="*/ 2213 w 3110"/>
                <a:gd name="T95" fmla="*/ 2056 h 2357"/>
                <a:gd name="T96" fmla="*/ 1608 w 3110"/>
                <a:gd name="T97" fmla="*/ 2042 h 2357"/>
                <a:gd name="T98" fmla="*/ 1951 w 3110"/>
                <a:gd name="T99" fmla="*/ 2062 h 2357"/>
                <a:gd name="T100" fmla="*/ 2016 w 3110"/>
                <a:gd name="T101" fmla="*/ 2271 h 2357"/>
                <a:gd name="T102" fmla="*/ 2075 w 3110"/>
                <a:gd name="T103" fmla="*/ 2057 h 2357"/>
                <a:gd name="T104" fmla="*/ 2016 w 3110"/>
                <a:gd name="T105" fmla="*/ 2089 h 2357"/>
                <a:gd name="T106" fmla="*/ 772 w 3110"/>
                <a:gd name="T107" fmla="*/ 1949 h 2357"/>
                <a:gd name="T108" fmla="*/ 1210 w 3110"/>
                <a:gd name="T109" fmla="*/ 2052 h 2357"/>
                <a:gd name="T110" fmla="*/ 1116 w 3110"/>
                <a:gd name="T111" fmla="*/ 2102 h 2357"/>
                <a:gd name="T112" fmla="*/ 1289 w 3110"/>
                <a:gd name="T113" fmla="*/ 2093 h 2357"/>
                <a:gd name="T114" fmla="*/ 1395 w 3110"/>
                <a:gd name="T115" fmla="*/ 2266 h 2357"/>
                <a:gd name="T116" fmla="*/ 1413 w 3110"/>
                <a:gd name="T117" fmla="*/ 2350 h 2357"/>
                <a:gd name="T118" fmla="*/ 1364 w 3110"/>
                <a:gd name="T119" fmla="*/ 2217 h 2357"/>
                <a:gd name="T120" fmla="*/ 1000 w 3110"/>
                <a:gd name="T121" fmla="*/ 2139 h 2357"/>
                <a:gd name="T122" fmla="*/ 400 w 3110"/>
                <a:gd name="T123" fmla="*/ 970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10" h="2357">
                  <a:moveTo>
                    <a:pt x="259" y="1777"/>
                  </a:moveTo>
                  <a:lnTo>
                    <a:pt x="259" y="1777"/>
                  </a:lnTo>
                  <a:lnTo>
                    <a:pt x="259" y="1769"/>
                  </a:lnTo>
                  <a:lnTo>
                    <a:pt x="258" y="1762"/>
                  </a:lnTo>
                  <a:lnTo>
                    <a:pt x="255" y="1749"/>
                  </a:lnTo>
                  <a:lnTo>
                    <a:pt x="249" y="1738"/>
                  </a:lnTo>
                  <a:lnTo>
                    <a:pt x="242" y="1729"/>
                  </a:lnTo>
                  <a:lnTo>
                    <a:pt x="235" y="1722"/>
                  </a:lnTo>
                  <a:lnTo>
                    <a:pt x="227" y="1717"/>
                  </a:lnTo>
                  <a:lnTo>
                    <a:pt x="220" y="1712"/>
                  </a:lnTo>
                  <a:lnTo>
                    <a:pt x="213" y="1709"/>
                  </a:lnTo>
                  <a:lnTo>
                    <a:pt x="213" y="1709"/>
                  </a:lnTo>
                  <a:lnTo>
                    <a:pt x="221" y="1703"/>
                  </a:lnTo>
                  <a:lnTo>
                    <a:pt x="228" y="1698"/>
                  </a:lnTo>
                  <a:lnTo>
                    <a:pt x="233" y="1691"/>
                  </a:lnTo>
                  <a:lnTo>
                    <a:pt x="239" y="1683"/>
                  </a:lnTo>
                  <a:lnTo>
                    <a:pt x="243" y="1675"/>
                  </a:lnTo>
                  <a:lnTo>
                    <a:pt x="246" y="1666"/>
                  </a:lnTo>
                  <a:lnTo>
                    <a:pt x="248" y="1658"/>
                  </a:lnTo>
                  <a:lnTo>
                    <a:pt x="248" y="1648"/>
                  </a:lnTo>
                  <a:lnTo>
                    <a:pt x="248" y="1648"/>
                  </a:lnTo>
                  <a:lnTo>
                    <a:pt x="248" y="1639"/>
                  </a:lnTo>
                  <a:lnTo>
                    <a:pt x="247" y="1630"/>
                  </a:lnTo>
                  <a:lnTo>
                    <a:pt x="245" y="1622"/>
                  </a:lnTo>
                  <a:lnTo>
                    <a:pt x="242" y="1614"/>
                  </a:lnTo>
                  <a:lnTo>
                    <a:pt x="239" y="1606"/>
                  </a:lnTo>
                  <a:lnTo>
                    <a:pt x="235" y="1600"/>
                  </a:lnTo>
                  <a:lnTo>
                    <a:pt x="229" y="1594"/>
                  </a:lnTo>
                  <a:lnTo>
                    <a:pt x="223" y="1589"/>
                  </a:lnTo>
                  <a:lnTo>
                    <a:pt x="217" y="1584"/>
                  </a:lnTo>
                  <a:lnTo>
                    <a:pt x="210" y="1580"/>
                  </a:lnTo>
                  <a:lnTo>
                    <a:pt x="202" y="1576"/>
                  </a:lnTo>
                  <a:lnTo>
                    <a:pt x="193" y="1573"/>
                  </a:lnTo>
                  <a:lnTo>
                    <a:pt x="185" y="1571"/>
                  </a:lnTo>
                  <a:lnTo>
                    <a:pt x="175" y="1569"/>
                  </a:lnTo>
                  <a:lnTo>
                    <a:pt x="165" y="1569"/>
                  </a:lnTo>
                  <a:lnTo>
                    <a:pt x="153" y="1568"/>
                  </a:lnTo>
                  <a:lnTo>
                    <a:pt x="22" y="1568"/>
                  </a:lnTo>
                  <a:lnTo>
                    <a:pt x="22" y="1874"/>
                  </a:lnTo>
                  <a:lnTo>
                    <a:pt x="152" y="1874"/>
                  </a:lnTo>
                  <a:lnTo>
                    <a:pt x="152" y="1874"/>
                  </a:lnTo>
                  <a:lnTo>
                    <a:pt x="165" y="1874"/>
                  </a:lnTo>
                  <a:lnTo>
                    <a:pt x="176" y="1873"/>
                  </a:lnTo>
                  <a:lnTo>
                    <a:pt x="187" y="1871"/>
                  </a:lnTo>
                  <a:lnTo>
                    <a:pt x="197" y="1868"/>
                  </a:lnTo>
                  <a:lnTo>
                    <a:pt x="207" y="1864"/>
                  </a:lnTo>
                  <a:lnTo>
                    <a:pt x="216" y="1860"/>
                  </a:lnTo>
                  <a:lnTo>
                    <a:pt x="223" y="1854"/>
                  </a:lnTo>
                  <a:lnTo>
                    <a:pt x="230" y="1849"/>
                  </a:lnTo>
                  <a:lnTo>
                    <a:pt x="237" y="1842"/>
                  </a:lnTo>
                  <a:lnTo>
                    <a:pt x="242" y="1834"/>
                  </a:lnTo>
                  <a:lnTo>
                    <a:pt x="248" y="1827"/>
                  </a:lnTo>
                  <a:lnTo>
                    <a:pt x="251" y="1818"/>
                  </a:lnTo>
                  <a:lnTo>
                    <a:pt x="255" y="1809"/>
                  </a:lnTo>
                  <a:lnTo>
                    <a:pt x="257" y="1799"/>
                  </a:lnTo>
                  <a:lnTo>
                    <a:pt x="258" y="1788"/>
                  </a:lnTo>
                  <a:lnTo>
                    <a:pt x="259" y="1777"/>
                  </a:lnTo>
                  <a:lnTo>
                    <a:pt x="259" y="1777"/>
                  </a:lnTo>
                  <a:close/>
                  <a:moveTo>
                    <a:pt x="152" y="1823"/>
                  </a:moveTo>
                  <a:lnTo>
                    <a:pt x="79" y="1823"/>
                  </a:lnTo>
                  <a:lnTo>
                    <a:pt x="79" y="1735"/>
                  </a:lnTo>
                  <a:lnTo>
                    <a:pt x="152" y="1735"/>
                  </a:lnTo>
                  <a:lnTo>
                    <a:pt x="152" y="1735"/>
                  </a:lnTo>
                  <a:lnTo>
                    <a:pt x="163" y="1737"/>
                  </a:lnTo>
                  <a:lnTo>
                    <a:pt x="172" y="1738"/>
                  </a:lnTo>
                  <a:lnTo>
                    <a:pt x="180" y="1741"/>
                  </a:lnTo>
                  <a:lnTo>
                    <a:pt x="187" y="1747"/>
                  </a:lnTo>
                  <a:lnTo>
                    <a:pt x="192" y="1752"/>
                  </a:lnTo>
                  <a:lnTo>
                    <a:pt x="196" y="1760"/>
                  </a:lnTo>
                  <a:lnTo>
                    <a:pt x="198" y="1769"/>
                  </a:lnTo>
                  <a:lnTo>
                    <a:pt x="199" y="1779"/>
                  </a:lnTo>
                  <a:lnTo>
                    <a:pt x="199" y="1779"/>
                  </a:lnTo>
                  <a:lnTo>
                    <a:pt x="198" y="1789"/>
                  </a:lnTo>
                  <a:lnTo>
                    <a:pt x="196" y="1798"/>
                  </a:lnTo>
                  <a:lnTo>
                    <a:pt x="191" y="1805"/>
                  </a:lnTo>
                  <a:lnTo>
                    <a:pt x="187" y="1811"/>
                  </a:lnTo>
                  <a:lnTo>
                    <a:pt x="180" y="1817"/>
                  </a:lnTo>
                  <a:lnTo>
                    <a:pt x="172" y="1820"/>
                  </a:lnTo>
                  <a:lnTo>
                    <a:pt x="162" y="1822"/>
                  </a:lnTo>
                  <a:lnTo>
                    <a:pt x="152" y="1823"/>
                  </a:lnTo>
                  <a:lnTo>
                    <a:pt x="152" y="1823"/>
                  </a:lnTo>
                  <a:close/>
                  <a:moveTo>
                    <a:pt x="151" y="1685"/>
                  </a:moveTo>
                  <a:lnTo>
                    <a:pt x="79" y="1685"/>
                  </a:lnTo>
                  <a:lnTo>
                    <a:pt x="79" y="1620"/>
                  </a:lnTo>
                  <a:lnTo>
                    <a:pt x="149" y="1620"/>
                  </a:lnTo>
                  <a:lnTo>
                    <a:pt x="149" y="1620"/>
                  </a:lnTo>
                  <a:lnTo>
                    <a:pt x="158" y="1621"/>
                  </a:lnTo>
                  <a:lnTo>
                    <a:pt x="167" y="1622"/>
                  </a:lnTo>
                  <a:lnTo>
                    <a:pt x="173" y="1624"/>
                  </a:lnTo>
                  <a:lnTo>
                    <a:pt x="179" y="1628"/>
                  </a:lnTo>
                  <a:lnTo>
                    <a:pt x="183" y="1633"/>
                  </a:lnTo>
                  <a:lnTo>
                    <a:pt x="187" y="1639"/>
                  </a:lnTo>
                  <a:lnTo>
                    <a:pt x="188" y="1645"/>
                  </a:lnTo>
                  <a:lnTo>
                    <a:pt x="189" y="1653"/>
                  </a:lnTo>
                  <a:lnTo>
                    <a:pt x="189" y="1653"/>
                  </a:lnTo>
                  <a:lnTo>
                    <a:pt x="189" y="1659"/>
                  </a:lnTo>
                  <a:lnTo>
                    <a:pt x="188" y="1664"/>
                  </a:lnTo>
                  <a:lnTo>
                    <a:pt x="186" y="1670"/>
                  </a:lnTo>
                  <a:lnTo>
                    <a:pt x="182" y="1674"/>
                  </a:lnTo>
                  <a:lnTo>
                    <a:pt x="177" y="1679"/>
                  </a:lnTo>
                  <a:lnTo>
                    <a:pt x="170" y="1682"/>
                  </a:lnTo>
                  <a:lnTo>
                    <a:pt x="162" y="1684"/>
                  </a:lnTo>
                  <a:lnTo>
                    <a:pt x="151" y="1685"/>
                  </a:lnTo>
                  <a:lnTo>
                    <a:pt x="151" y="1685"/>
                  </a:lnTo>
                  <a:close/>
                  <a:moveTo>
                    <a:pt x="298" y="1778"/>
                  </a:moveTo>
                  <a:lnTo>
                    <a:pt x="298" y="1651"/>
                  </a:lnTo>
                  <a:lnTo>
                    <a:pt x="353" y="1651"/>
                  </a:lnTo>
                  <a:lnTo>
                    <a:pt x="353" y="1774"/>
                  </a:lnTo>
                  <a:lnTo>
                    <a:pt x="353" y="1774"/>
                  </a:lnTo>
                  <a:lnTo>
                    <a:pt x="353" y="1787"/>
                  </a:lnTo>
                  <a:lnTo>
                    <a:pt x="356" y="1799"/>
                  </a:lnTo>
                  <a:lnTo>
                    <a:pt x="359" y="1808"/>
                  </a:lnTo>
                  <a:lnTo>
                    <a:pt x="363" y="1815"/>
                  </a:lnTo>
                  <a:lnTo>
                    <a:pt x="369" y="1821"/>
                  </a:lnTo>
                  <a:lnTo>
                    <a:pt x="376" y="1825"/>
                  </a:lnTo>
                  <a:lnTo>
                    <a:pt x="385" y="1828"/>
                  </a:lnTo>
                  <a:lnTo>
                    <a:pt x="395" y="1829"/>
                  </a:lnTo>
                  <a:lnTo>
                    <a:pt x="395" y="1829"/>
                  </a:lnTo>
                  <a:lnTo>
                    <a:pt x="405" y="1828"/>
                  </a:lnTo>
                  <a:lnTo>
                    <a:pt x="412" y="1825"/>
                  </a:lnTo>
                  <a:lnTo>
                    <a:pt x="420" y="1821"/>
                  </a:lnTo>
                  <a:lnTo>
                    <a:pt x="426" y="1815"/>
                  </a:lnTo>
                  <a:lnTo>
                    <a:pt x="430" y="1808"/>
                  </a:lnTo>
                  <a:lnTo>
                    <a:pt x="433" y="1798"/>
                  </a:lnTo>
                  <a:lnTo>
                    <a:pt x="436" y="1787"/>
                  </a:lnTo>
                  <a:lnTo>
                    <a:pt x="436" y="1774"/>
                  </a:lnTo>
                  <a:lnTo>
                    <a:pt x="436" y="1651"/>
                  </a:lnTo>
                  <a:lnTo>
                    <a:pt x="491" y="1651"/>
                  </a:lnTo>
                  <a:lnTo>
                    <a:pt x="491" y="1874"/>
                  </a:lnTo>
                  <a:lnTo>
                    <a:pt x="436" y="1874"/>
                  </a:lnTo>
                  <a:lnTo>
                    <a:pt x="436" y="1857"/>
                  </a:lnTo>
                  <a:lnTo>
                    <a:pt x="436" y="1857"/>
                  </a:lnTo>
                  <a:lnTo>
                    <a:pt x="431" y="1862"/>
                  </a:lnTo>
                  <a:lnTo>
                    <a:pt x="425" y="1867"/>
                  </a:lnTo>
                  <a:lnTo>
                    <a:pt x="419" y="1871"/>
                  </a:lnTo>
                  <a:lnTo>
                    <a:pt x="412" y="1873"/>
                  </a:lnTo>
                  <a:lnTo>
                    <a:pt x="406" y="1877"/>
                  </a:lnTo>
                  <a:lnTo>
                    <a:pt x="398" y="1878"/>
                  </a:lnTo>
                  <a:lnTo>
                    <a:pt x="390" y="1879"/>
                  </a:lnTo>
                  <a:lnTo>
                    <a:pt x="382" y="1880"/>
                  </a:lnTo>
                  <a:lnTo>
                    <a:pt x="382" y="1880"/>
                  </a:lnTo>
                  <a:lnTo>
                    <a:pt x="369" y="1879"/>
                  </a:lnTo>
                  <a:lnTo>
                    <a:pt x="358" y="1877"/>
                  </a:lnTo>
                  <a:lnTo>
                    <a:pt x="348" y="1873"/>
                  </a:lnTo>
                  <a:lnTo>
                    <a:pt x="338" y="1869"/>
                  </a:lnTo>
                  <a:lnTo>
                    <a:pt x="330" y="1863"/>
                  </a:lnTo>
                  <a:lnTo>
                    <a:pt x="323" y="1858"/>
                  </a:lnTo>
                  <a:lnTo>
                    <a:pt x="318" y="1850"/>
                  </a:lnTo>
                  <a:lnTo>
                    <a:pt x="312" y="1842"/>
                  </a:lnTo>
                  <a:lnTo>
                    <a:pt x="309" y="1834"/>
                  </a:lnTo>
                  <a:lnTo>
                    <a:pt x="306" y="1827"/>
                  </a:lnTo>
                  <a:lnTo>
                    <a:pt x="301" y="1809"/>
                  </a:lnTo>
                  <a:lnTo>
                    <a:pt x="299" y="1792"/>
                  </a:lnTo>
                  <a:lnTo>
                    <a:pt x="298" y="1778"/>
                  </a:lnTo>
                  <a:lnTo>
                    <a:pt x="298" y="1778"/>
                  </a:lnTo>
                  <a:close/>
                  <a:moveTo>
                    <a:pt x="1143" y="1874"/>
                  </a:moveTo>
                  <a:lnTo>
                    <a:pt x="1087" y="1874"/>
                  </a:lnTo>
                  <a:lnTo>
                    <a:pt x="1087" y="1651"/>
                  </a:lnTo>
                  <a:lnTo>
                    <a:pt x="1143" y="1651"/>
                  </a:lnTo>
                  <a:lnTo>
                    <a:pt x="1143" y="1670"/>
                  </a:lnTo>
                  <a:lnTo>
                    <a:pt x="1143" y="1670"/>
                  </a:lnTo>
                  <a:lnTo>
                    <a:pt x="1148" y="1664"/>
                  </a:lnTo>
                  <a:lnTo>
                    <a:pt x="1154" y="1659"/>
                  </a:lnTo>
                  <a:lnTo>
                    <a:pt x="1160" y="1655"/>
                  </a:lnTo>
                  <a:lnTo>
                    <a:pt x="1167" y="1652"/>
                  </a:lnTo>
                  <a:lnTo>
                    <a:pt x="1175" y="1649"/>
                  </a:lnTo>
                  <a:lnTo>
                    <a:pt x="1182" y="1648"/>
                  </a:lnTo>
                  <a:lnTo>
                    <a:pt x="1190" y="1646"/>
                  </a:lnTo>
                  <a:lnTo>
                    <a:pt x="1198" y="1645"/>
                  </a:lnTo>
                  <a:lnTo>
                    <a:pt x="1198" y="1645"/>
                  </a:lnTo>
                  <a:lnTo>
                    <a:pt x="1208" y="1646"/>
                  </a:lnTo>
                  <a:lnTo>
                    <a:pt x="1217" y="1648"/>
                  </a:lnTo>
                  <a:lnTo>
                    <a:pt x="1226" y="1650"/>
                  </a:lnTo>
                  <a:lnTo>
                    <a:pt x="1234" y="1652"/>
                  </a:lnTo>
                  <a:lnTo>
                    <a:pt x="1242" y="1655"/>
                  </a:lnTo>
                  <a:lnTo>
                    <a:pt x="1248" y="1661"/>
                  </a:lnTo>
                  <a:lnTo>
                    <a:pt x="1254" y="1665"/>
                  </a:lnTo>
                  <a:lnTo>
                    <a:pt x="1259" y="1672"/>
                  </a:lnTo>
                  <a:lnTo>
                    <a:pt x="1265" y="1679"/>
                  </a:lnTo>
                  <a:lnTo>
                    <a:pt x="1268" y="1686"/>
                  </a:lnTo>
                  <a:lnTo>
                    <a:pt x="1273" y="1694"/>
                  </a:lnTo>
                  <a:lnTo>
                    <a:pt x="1275" y="1703"/>
                  </a:lnTo>
                  <a:lnTo>
                    <a:pt x="1277" y="1713"/>
                  </a:lnTo>
                  <a:lnTo>
                    <a:pt x="1279" y="1724"/>
                  </a:lnTo>
                  <a:lnTo>
                    <a:pt x="1280" y="1735"/>
                  </a:lnTo>
                  <a:lnTo>
                    <a:pt x="1280" y="1748"/>
                  </a:lnTo>
                  <a:lnTo>
                    <a:pt x="1280" y="1874"/>
                  </a:lnTo>
                  <a:lnTo>
                    <a:pt x="1225" y="1874"/>
                  </a:lnTo>
                  <a:lnTo>
                    <a:pt x="1225" y="1751"/>
                  </a:lnTo>
                  <a:lnTo>
                    <a:pt x="1225" y="1751"/>
                  </a:lnTo>
                  <a:lnTo>
                    <a:pt x="1225" y="1738"/>
                  </a:lnTo>
                  <a:lnTo>
                    <a:pt x="1223" y="1727"/>
                  </a:lnTo>
                  <a:lnTo>
                    <a:pt x="1219" y="1718"/>
                  </a:lnTo>
                  <a:lnTo>
                    <a:pt x="1215" y="1710"/>
                  </a:lnTo>
                  <a:lnTo>
                    <a:pt x="1209" y="1704"/>
                  </a:lnTo>
                  <a:lnTo>
                    <a:pt x="1203" y="1700"/>
                  </a:lnTo>
                  <a:lnTo>
                    <a:pt x="1195" y="1698"/>
                  </a:lnTo>
                  <a:lnTo>
                    <a:pt x="1185" y="1696"/>
                  </a:lnTo>
                  <a:lnTo>
                    <a:pt x="1185" y="1696"/>
                  </a:lnTo>
                  <a:lnTo>
                    <a:pt x="1175" y="1698"/>
                  </a:lnTo>
                  <a:lnTo>
                    <a:pt x="1166" y="1700"/>
                  </a:lnTo>
                  <a:lnTo>
                    <a:pt x="1159" y="1704"/>
                  </a:lnTo>
                  <a:lnTo>
                    <a:pt x="1154" y="1710"/>
                  </a:lnTo>
                  <a:lnTo>
                    <a:pt x="1148" y="1718"/>
                  </a:lnTo>
                  <a:lnTo>
                    <a:pt x="1145" y="1728"/>
                  </a:lnTo>
                  <a:lnTo>
                    <a:pt x="1143" y="1739"/>
                  </a:lnTo>
                  <a:lnTo>
                    <a:pt x="1143" y="1751"/>
                  </a:lnTo>
                  <a:lnTo>
                    <a:pt x="1143" y="1874"/>
                  </a:lnTo>
                  <a:close/>
                  <a:moveTo>
                    <a:pt x="597" y="1755"/>
                  </a:moveTo>
                  <a:lnTo>
                    <a:pt x="597" y="1874"/>
                  </a:lnTo>
                  <a:lnTo>
                    <a:pt x="541" y="1874"/>
                  </a:lnTo>
                  <a:lnTo>
                    <a:pt x="541" y="1651"/>
                  </a:lnTo>
                  <a:lnTo>
                    <a:pt x="597" y="1651"/>
                  </a:lnTo>
                  <a:lnTo>
                    <a:pt x="597" y="1755"/>
                  </a:lnTo>
                  <a:close/>
                  <a:moveTo>
                    <a:pt x="646" y="1585"/>
                  </a:moveTo>
                  <a:lnTo>
                    <a:pt x="701" y="1558"/>
                  </a:lnTo>
                  <a:lnTo>
                    <a:pt x="701" y="1760"/>
                  </a:lnTo>
                  <a:lnTo>
                    <a:pt x="701" y="1874"/>
                  </a:lnTo>
                  <a:lnTo>
                    <a:pt x="646" y="1874"/>
                  </a:lnTo>
                  <a:lnTo>
                    <a:pt x="646" y="1585"/>
                  </a:lnTo>
                  <a:close/>
                  <a:moveTo>
                    <a:pt x="877" y="1666"/>
                  </a:moveTo>
                  <a:lnTo>
                    <a:pt x="877" y="1666"/>
                  </a:lnTo>
                  <a:lnTo>
                    <a:pt x="873" y="1661"/>
                  </a:lnTo>
                  <a:lnTo>
                    <a:pt x="867" y="1658"/>
                  </a:lnTo>
                  <a:lnTo>
                    <a:pt x="860" y="1653"/>
                  </a:lnTo>
                  <a:lnTo>
                    <a:pt x="855" y="1651"/>
                  </a:lnTo>
                  <a:lnTo>
                    <a:pt x="848" y="1649"/>
                  </a:lnTo>
                  <a:lnTo>
                    <a:pt x="841" y="1646"/>
                  </a:lnTo>
                  <a:lnTo>
                    <a:pt x="828" y="1645"/>
                  </a:lnTo>
                  <a:lnTo>
                    <a:pt x="828" y="1645"/>
                  </a:lnTo>
                  <a:lnTo>
                    <a:pt x="818" y="1646"/>
                  </a:lnTo>
                  <a:lnTo>
                    <a:pt x="808" y="1648"/>
                  </a:lnTo>
                  <a:lnTo>
                    <a:pt x="799" y="1650"/>
                  </a:lnTo>
                  <a:lnTo>
                    <a:pt x="791" y="1653"/>
                  </a:lnTo>
                  <a:lnTo>
                    <a:pt x="784" y="1658"/>
                  </a:lnTo>
                  <a:lnTo>
                    <a:pt x="776" y="1663"/>
                  </a:lnTo>
                  <a:lnTo>
                    <a:pt x="769" y="1670"/>
                  </a:lnTo>
                  <a:lnTo>
                    <a:pt x="764" y="1676"/>
                  </a:lnTo>
                  <a:lnTo>
                    <a:pt x="758" y="1684"/>
                  </a:lnTo>
                  <a:lnTo>
                    <a:pt x="754" y="1693"/>
                  </a:lnTo>
                  <a:lnTo>
                    <a:pt x="749" y="1702"/>
                  </a:lnTo>
                  <a:lnTo>
                    <a:pt x="746" y="1712"/>
                  </a:lnTo>
                  <a:lnTo>
                    <a:pt x="744" y="1723"/>
                  </a:lnTo>
                  <a:lnTo>
                    <a:pt x="741" y="1735"/>
                  </a:lnTo>
                  <a:lnTo>
                    <a:pt x="740" y="1748"/>
                  </a:lnTo>
                  <a:lnTo>
                    <a:pt x="740" y="1760"/>
                  </a:lnTo>
                  <a:lnTo>
                    <a:pt x="740" y="1760"/>
                  </a:lnTo>
                  <a:lnTo>
                    <a:pt x="740" y="1774"/>
                  </a:lnTo>
                  <a:lnTo>
                    <a:pt x="741" y="1787"/>
                  </a:lnTo>
                  <a:lnTo>
                    <a:pt x="744" y="1799"/>
                  </a:lnTo>
                  <a:lnTo>
                    <a:pt x="746" y="1810"/>
                  </a:lnTo>
                  <a:lnTo>
                    <a:pt x="749" y="1821"/>
                  </a:lnTo>
                  <a:lnTo>
                    <a:pt x="752" y="1831"/>
                  </a:lnTo>
                  <a:lnTo>
                    <a:pt x="757" y="1840"/>
                  </a:lnTo>
                  <a:lnTo>
                    <a:pt x="762" y="1848"/>
                  </a:lnTo>
                  <a:lnTo>
                    <a:pt x="769" y="1856"/>
                  </a:lnTo>
                  <a:lnTo>
                    <a:pt x="775" y="1861"/>
                  </a:lnTo>
                  <a:lnTo>
                    <a:pt x="783" y="1867"/>
                  </a:lnTo>
                  <a:lnTo>
                    <a:pt x="790" y="1871"/>
                  </a:lnTo>
                  <a:lnTo>
                    <a:pt x="798" y="1874"/>
                  </a:lnTo>
                  <a:lnTo>
                    <a:pt x="807" y="1878"/>
                  </a:lnTo>
                  <a:lnTo>
                    <a:pt x="817" y="1879"/>
                  </a:lnTo>
                  <a:lnTo>
                    <a:pt x="827" y="1880"/>
                  </a:lnTo>
                  <a:lnTo>
                    <a:pt x="827" y="1880"/>
                  </a:lnTo>
                  <a:lnTo>
                    <a:pt x="834" y="1879"/>
                  </a:lnTo>
                  <a:lnTo>
                    <a:pt x="840" y="1878"/>
                  </a:lnTo>
                  <a:lnTo>
                    <a:pt x="847" y="1877"/>
                  </a:lnTo>
                  <a:lnTo>
                    <a:pt x="854" y="1874"/>
                  </a:lnTo>
                  <a:lnTo>
                    <a:pt x="859" y="1871"/>
                  </a:lnTo>
                  <a:lnTo>
                    <a:pt x="866" y="1868"/>
                  </a:lnTo>
                  <a:lnTo>
                    <a:pt x="871" y="1863"/>
                  </a:lnTo>
                  <a:lnTo>
                    <a:pt x="877" y="1858"/>
                  </a:lnTo>
                  <a:lnTo>
                    <a:pt x="877" y="1874"/>
                  </a:lnTo>
                  <a:lnTo>
                    <a:pt x="933" y="1874"/>
                  </a:lnTo>
                  <a:lnTo>
                    <a:pt x="933" y="1558"/>
                  </a:lnTo>
                  <a:lnTo>
                    <a:pt x="877" y="1585"/>
                  </a:lnTo>
                  <a:lnTo>
                    <a:pt x="877" y="1666"/>
                  </a:lnTo>
                  <a:close/>
                  <a:moveTo>
                    <a:pt x="838" y="1829"/>
                  </a:moveTo>
                  <a:lnTo>
                    <a:pt x="838" y="1829"/>
                  </a:lnTo>
                  <a:lnTo>
                    <a:pt x="831" y="1828"/>
                  </a:lnTo>
                  <a:lnTo>
                    <a:pt x="824" y="1825"/>
                  </a:lnTo>
                  <a:lnTo>
                    <a:pt x="817" y="1822"/>
                  </a:lnTo>
                  <a:lnTo>
                    <a:pt x="810" y="1815"/>
                  </a:lnTo>
                  <a:lnTo>
                    <a:pt x="805" y="1807"/>
                  </a:lnTo>
                  <a:lnTo>
                    <a:pt x="800" y="1794"/>
                  </a:lnTo>
                  <a:lnTo>
                    <a:pt x="797" y="1779"/>
                  </a:lnTo>
                  <a:lnTo>
                    <a:pt x="796" y="1759"/>
                  </a:lnTo>
                  <a:lnTo>
                    <a:pt x="796" y="1759"/>
                  </a:lnTo>
                  <a:lnTo>
                    <a:pt x="797" y="1741"/>
                  </a:lnTo>
                  <a:lnTo>
                    <a:pt x="800" y="1728"/>
                  </a:lnTo>
                  <a:lnTo>
                    <a:pt x="805" y="1717"/>
                  </a:lnTo>
                  <a:lnTo>
                    <a:pt x="810" y="1709"/>
                  </a:lnTo>
                  <a:lnTo>
                    <a:pt x="816" y="1702"/>
                  </a:lnTo>
                  <a:lnTo>
                    <a:pt x="824" y="1699"/>
                  </a:lnTo>
                  <a:lnTo>
                    <a:pt x="830" y="1696"/>
                  </a:lnTo>
                  <a:lnTo>
                    <a:pt x="838" y="1696"/>
                  </a:lnTo>
                  <a:lnTo>
                    <a:pt x="838" y="1696"/>
                  </a:lnTo>
                  <a:lnTo>
                    <a:pt x="845" y="1696"/>
                  </a:lnTo>
                  <a:lnTo>
                    <a:pt x="851" y="1699"/>
                  </a:lnTo>
                  <a:lnTo>
                    <a:pt x="858" y="1701"/>
                  </a:lnTo>
                  <a:lnTo>
                    <a:pt x="863" y="1704"/>
                  </a:lnTo>
                  <a:lnTo>
                    <a:pt x="867" y="1708"/>
                  </a:lnTo>
                  <a:lnTo>
                    <a:pt x="871" y="1711"/>
                  </a:lnTo>
                  <a:lnTo>
                    <a:pt x="877" y="1719"/>
                  </a:lnTo>
                  <a:lnTo>
                    <a:pt x="877" y="1807"/>
                  </a:lnTo>
                  <a:lnTo>
                    <a:pt x="877" y="1807"/>
                  </a:lnTo>
                  <a:lnTo>
                    <a:pt x="870" y="1814"/>
                  </a:lnTo>
                  <a:lnTo>
                    <a:pt x="863" y="1821"/>
                  </a:lnTo>
                  <a:lnTo>
                    <a:pt x="858" y="1824"/>
                  </a:lnTo>
                  <a:lnTo>
                    <a:pt x="851" y="1827"/>
                  </a:lnTo>
                  <a:lnTo>
                    <a:pt x="846" y="1828"/>
                  </a:lnTo>
                  <a:lnTo>
                    <a:pt x="838" y="1829"/>
                  </a:lnTo>
                  <a:lnTo>
                    <a:pt x="838" y="1829"/>
                  </a:lnTo>
                  <a:close/>
                  <a:moveTo>
                    <a:pt x="2084" y="1645"/>
                  </a:moveTo>
                  <a:lnTo>
                    <a:pt x="2084" y="1645"/>
                  </a:lnTo>
                  <a:lnTo>
                    <a:pt x="2079" y="1646"/>
                  </a:lnTo>
                  <a:lnTo>
                    <a:pt x="2072" y="1648"/>
                  </a:lnTo>
                  <a:lnTo>
                    <a:pt x="2059" y="1651"/>
                  </a:lnTo>
                  <a:lnTo>
                    <a:pt x="2046" y="1658"/>
                  </a:lnTo>
                  <a:lnTo>
                    <a:pt x="2035" y="1666"/>
                  </a:lnTo>
                  <a:lnTo>
                    <a:pt x="2035" y="1563"/>
                  </a:lnTo>
                  <a:lnTo>
                    <a:pt x="1980" y="1591"/>
                  </a:lnTo>
                  <a:lnTo>
                    <a:pt x="1980" y="1874"/>
                  </a:lnTo>
                  <a:lnTo>
                    <a:pt x="2035" y="1874"/>
                  </a:lnTo>
                  <a:lnTo>
                    <a:pt x="2035" y="1858"/>
                  </a:lnTo>
                  <a:lnTo>
                    <a:pt x="2035" y="1858"/>
                  </a:lnTo>
                  <a:lnTo>
                    <a:pt x="2040" y="1863"/>
                  </a:lnTo>
                  <a:lnTo>
                    <a:pt x="2046" y="1868"/>
                  </a:lnTo>
                  <a:lnTo>
                    <a:pt x="2052" y="1871"/>
                  </a:lnTo>
                  <a:lnTo>
                    <a:pt x="2059" y="1874"/>
                  </a:lnTo>
                  <a:lnTo>
                    <a:pt x="2064" y="1877"/>
                  </a:lnTo>
                  <a:lnTo>
                    <a:pt x="2072" y="1878"/>
                  </a:lnTo>
                  <a:lnTo>
                    <a:pt x="2079" y="1879"/>
                  </a:lnTo>
                  <a:lnTo>
                    <a:pt x="2085" y="1880"/>
                  </a:lnTo>
                  <a:lnTo>
                    <a:pt x="2085" y="1880"/>
                  </a:lnTo>
                  <a:lnTo>
                    <a:pt x="2095" y="1879"/>
                  </a:lnTo>
                  <a:lnTo>
                    <a:pt x="2105" y="1878"/>
                  </a:lnTo>
                  <a:lnTo>
                    <a:pt x="2114" y="1876"/>
                  </a:lnTo>
                  <a:lnTo>
                    <a:pt x="2123" y="1871"/>
                  </a:lnTo>
                  <a:lnTo>
                    <a:pt x="2131" y="1867"/>
                  </a:lnTo>
                  <a:lnTo>
                    <a:pt x="2137" y="1862"/>
                  </a:lnTo>
                  <a:lnTo>
                    <a:pt x="2144" y="1856"/>
                  </a:lnTo>
                  <a:lnTo>
                    <a:pt x="2150" y="1849"/>
                  </a:lnTo>
                  <a:lnTo>
                    <a:pt x="2155" y="1840"/>
                  </a:lnTo>
                  <a:lnTo>
                    <a:pt x="2160" y="1831"/>
                  </a:lnTo>
                  <a:lnTo>
                    <a:pt x="2163" y="1821"/>
                  </a:lnTo>
                  <a:lnTo>
                    <a:pt x="2166" y="1811"/>
                  </a:lnTo>
                  <a:lnTo>
                    <a:pt x="2170" y="1800"/>
                  </a:lnTo>
                  <a:lnTo>
                    <a:pt x="2171" y="1788"/>
                  </a:lnTo>
                  <a:lnTo>
                    <a:pt x="2172" y="1774"/>
                  </a:lnTo>
                  <a:lnTo>
                    <a:pt x="2173" y="1760"/>
                  </a:lnTo>
                  <a:lnTo>
                    <a:pt x="2173" y="1760"/>
                  </a:lnTo>
                  <a:lnTo>
                    <a:pt x="2172" y="1748"/>
                  </a:lnTo>
                  <a:lnTo>
                    <a:pt x="2171" y="1735"/>
                  </a:lnTo>
                  <a:lnTo>
                    <a:pt x="2169" y="1723"/>
                  </a:lnTo>
                  <a:lnTo>
                    <a:pt x="2166" y="1712"/>
                  </a:lnTo>
                  <a:lnTo>
                    <a:pt x="2163" y="1702"/>
                  </a:lnTo>
                  <a:lnTo>
                    <a:pt x="2159" y="1693"/>
                  </a:lnTo>
                  <a:lnTo>
                    <a:pt x="2154" y="1684"/>
                  </a:lnTo>
                  <a:lnTo>
                    <a:pt x="2149" y="1676"/>
                  </a:lnTo>
                  <a:lnTo>
                    <a:pt x="2143" y="1670"/>
                  </a:lnTo>
                  <a:lnTo>
                    <a:pt x="2136" y="1663"/>
                  </a:lnTo>
                  <a:lnTo>
                    <a:pt x="2129" y="1658"/>
                  </a:lnTo>
                  <a:lnTo>
                    <a:pt x="2121" y="1653"/>
                  </a:lnTo>
                  <a:lnTo>
                    <a:pt x="2113" y="1650"/>
                  </a:lnTo>
                  <a:lnTo>
                    <a:pt x="2104" y="1648"/>
                  </a:lnTo>
                  <a:lnTo>
                    <a:pt x="2094" y="1646"/>
                  </a:lnTo>
                  <a:lnTo>
                    <a:pt x="2084" y="1645"/>
                  </a:lnTo>
                  <a:lnTo>
                    <a:pt x="2084" y="1645"/>
                  </a:lnTo>
                  <a:close/>
                  <a:moveTo>
                    <a:pt x="2074" y="1696"/>
                  </a:moveTo>
                  <a:lnTo>
                    <a:pt x="2074" y="1696"/>
                  </a:lnTo>
                  <a:lnTo>
                    <a:pt x="2082" y="1698"/>
                  </a:lnTo>
                  <a:lnTo>
                    <a:pt x="2090" y="1700"/>
                  </a:lnTo>
                  <a:lnTo>
                    <a:pt x="2096" y="1704"/>
                  </a:lnTo>
                  <a:lnTo>
                    <a:pt x="2103" y="1711"/>
                  </a:lnTo>
                  <a:lnTo>
                    <a:pt x="2109" y="1719"/>
                  </a:lnTo>
                  <a:lnTo>
                    <a:pt x="2112" y="1730"/>
                  </a:lnTo>
                  <a:lnTo>
                    <a:pt x="2115" y="1743"/>
                  </a:lnTo>
                  <a:lnTo>
                    <a:pt x="2116" y="1759"/>
                  </a:lnTo>
                  <a:lnTo>
                    <a:pt x="2116" y="1759"/>
                  </a:lnTo>
                  <a:lnTo>
                    <a:pt x="2115" y="1775"/>
                  </a:lnTo>
                  <a:lnTo>
                    <a:pt x="2113" y="1790"/>
                  </a:lnTo>
                  <a:lnTo>
                    <a:pt x="2111" y="1801"/>
                  </a:lnTo>
                  <a:lnTo>
                    <a:pt x="2106" y="1811"/>
                  </a:lnTo>
                  <a:lnTo>
                    <a:pt x="2100" y="1819"/>
                  </a:lnTo>
                  <a:lnTo>
                    <a:pt x="2093" y="1824"/>
                  </a:lnTo>
                  <a:lnTo>
                    <a:pt x="2085" y="1828"/>
                  </a:lnTo>
                  <a:lnTo>
                    <a:pt x="2075" y="1829"/>
                  </a:lnTo>
                  <a:lnTo>
                    <a:pt x="2075" y="1829"/>
                  </a:lnTo>
                  <a:lnTo>
                    <a:pt x="2067" y="1828"/>
                  </a:lnTo>
                  <a:lnTo>
                    <a:pt x="2061" y="1827"/>
                  </a:lnTo>
                  <a:lnTo>
                    <a:pt x="2055" y="1823"/>
                  </a:lnTo>
                  <a:lnTo>
                    <a:pt x="2050" y="1821"/>
                  </a:lnTo>
                  <a:lnTo>
                    <a:pt x="2041" y="1813"/>
                  </a:lnTo>
                  <a:lnTo>
                    <a:pt x="2035" y="1808"/>
                  </a:lnTo>
                  <a:lnTo>
                    <a:pt x="2035" y="1719"/>
                  </a:lnTo>
                  <a:lnTo>
                    <a:pt x="2035" y="1719"/>
                  </a:lnTo>
                  <a:lnTo>
                    <a:pt x="2039" y="1714"/>
                  </a:lnTo>
                  <a:lnTo>
                    <a:pt x="2043" y="1710"/>
                  </a:lnTo>
                  <a:lnTo>
                    <a:pt x="2047" y="1705"/>
                  </a:lnTo>
                  <a:lnTo>
                    <a:pt x="2052" y="1702"/>
                  </a:lnTo>
                  <a:lnTo>
                    <a:pt x="2057" y="1700"/>
                  </a:lnTo>
                  <a:lnTo>
                    <a:pt x="2063" y="1698"/>
                  </a:lnTo>
                  <a:lnTo>
                    <a:pt x="2069" y="1696"/>
                  </a:lnTo>
                  <a:lnTo>
                    <a:pt x="2074" y="1696"/>
                  </a:lnTo>
                  <a:lnTo>
                    <a:pt x="2074" y="1696"/>
                  </a:lnTo>
                  <a:close/>
                  <a:moveTo>
                    <a:pt x="1455" y="1666"/>
                  </a:moveTo>
                  <a:lnTo>
                    <a:pt x="1455" y="1666"/>
                  </a:lnTo>
                  <a:lnTo>
                    <a:pt x="1451" y="1662"/>
                  </a:lnTo>
                  <a:lnTo>
                    <a:pt x="1445" y="1658"/>
                  </a:lnTo>
                  <a:lnTo>
                    <a:pt x="1438" y="1654"/>
                  </a:lnTo>
                  <a:lnTo>
                    <a:pt x="1433" y="1651"/>
                  </a:lnTo>
                  <a:lnTo>
                    <a:pt x="1426" y="1649"/>
                  </a:lnTo>
                  <a:lnTo>
                    <a:pt x="1419" y="1646"/>
                  </a:lnTo>
                  <a:lnTo>
                    <a:pt x="1413" y="1646"/>
                  </a:lnTo>
                  <a:lnTo>
                    <a:pt x="1406" y="1645"/>
                  </a:lnTo>
                  <a:lnTo>
                    <a:pt x="1406" y="1645"/>
                  </a:lnTo>
                  <a:lnTo>
                    <a:pt x="1396" y="1646"/>
                  </a:lnTo>
                  <a:lnTo>
                    <a:pt x="1386" y="1648"/>
                  </a:lnTo>
                  <a:lnTo>
                    <a:pt x="1377" y="1650"/>
                  </a:lnTo>
                  <a:lnTo>
                    <a:pt x="1369" y="1653"/>
                  </a:lnTo>
                  <a:lnTo>
                    <a:pt x="1362" y="1658"/>
                  </a:lnTo>
                  <a:lnTo>
                    <a:pt x="1354" y="1663"/>
                  </a:lnTo>
                  <a:lnTo>
                    <a:pt x="1347" y="1670"/>
                  </a:lnTo>
                  <a:lnTo>
                    <a:pt x="1342" y="1676"/>
                  </a:lnTo>
                  <a:lnTo>
                    <a:pt x="1336" y="1684"/>
                  </a:lnTo>
                  <a:lnTo>
                    <a:pt x="1332" y="1693"/>
                  </a:lnTo>
                  <a:lnTo>
                    <a:pt x="1327" y="1702"/>
                  </a:lnTo>
                  <a:lnTo>
                    <a:pt x="1324" y="1712"/>
                  </a:lnTo>
                  <a:lnTo>
                    <a:pt x="1322" y="1723"/>
                  </a:lnTo>
                  <a:lnTo>
                    <a:pt x="1319" y="1735"/>
                  </a:lnTo>
                  <a:lnTo>
                    <a:pt x="1318" y="1748"/>
                  </a:lnTo>
                  <a:lnTo>
                    <a:pt x="1318" y="1760"/>
                  </a:lnTo>
                  <a:lnTo>
                    <a:pt x="1318" y="1760"/>
                  </a:lnTo>
                  <a:lnTo>
                    <a:pt x="1318" y="1774"/>
                  </a:lnTo>
                  <a:lnTo>
                    <a:pt x="1319" y="1787"/>
                  </a:lnTo>
                  <a:lnTo>
                    <a:pt x="1322" y="1799"/>
                  </a:lnTo>
                  <a:lnTo>
                    <a:pt x="1324" y="1810"/>
                  </a:lnTo>
                  <a:lnTo>
                    <a:pt x="1327" y="1821"/>
                  </a:lnTo>
                  <a:lnTo>
                    <a:pt x="1330" y="1831"/>
                  </a:lnTo>
                  <a:lnTo>
                    <a:pt x="1336" y="1840"/>
                  </a:lnTo>
                  <a:lnTo>
                    <a:pt x="1340" y="1848"/>
                  </a:lnTo>
                  <a:lnTo>
                    <a:pt x="1347" y="1856"/>
                  </a:lnTo>
                  <a:lnTo>
                    <a:pt x="1353" y="1861"/>
                  </a:lnTo>
                  <a:lnTo>
                    <a:pt x="1360" y="1867"/>
                  </a:lnTo>
                  <a:lnTo>
                    <a:pt x="1368" y="1871"/>
                  </a:lnTo>
                  <a:lnTo>
                    <a:pt x="1376" y="1874"/>
                  </a:lnTo>
                  <a:lnTo>
                    <a:pt x="1385" y="1878"/>
                  </a:lnTo>
                  <a:lnTo>
                    <a:pt x="1395" y="1879"/>
                  </a:lnTo>
                  <a:lnTo>
                    <a:pt x="1405" y="1879"/>
                  </a:lnTo>
                  <a:lnTo>
                    <a:pt x="1405" y="1879"/>
                  </a:lnTo>
                  <a:lnTo>
                    <a:pt x="1412" y="1879"/>
                  </a:lnTo>
                  <a:lnTo>
                    <a:pt x="1418" y="1878"/>
                  </a:lnTo>
                  <a:lnTo>
                    <a:pt x="1425" y="1877"/>
                  </a:lnTo>
                  <a:lnTo>
                    <a:pt x="1432" y="1874"/>
                  </a:lnTo>
                  <a:lnTo>
                    <a:pt x="1438" y="1871"/>
                  </a:lnTo>
                  <a:lnTo>
                    <a:pt x="1444" y="1867"/>
                  </a:lnTo>
                  <a:lnTo>
                    <a:pt x="1449" y="1863"/>
                  </a:lnTo>
                  <a:lnTo>
                    <a:pt x="1455" y="1858"/>
                  </a:lnTo>
                  <a:lnTo>
                    <a:pt x="1455" y="1863"/>
                  </a:lnTo>
                  <a:lnTo>
                    <a:pt x="1455" y="1863"/>
                  </a:lnTo>
                  <a:lnTo>
                    <a:pt x="1455" y="1872"/>
                  </a:lnTo>
                  <a:lnTo>
                    <a:pt x="1454" y="1882"/>
                  </a:lnTo>
                  <a:lnTo>
                    <a:pt x="1452" y="1892"/>
                  </a:lnTo>
                  <a:lnTo>
                    <a:pt x="1449" y="1897"/>
                  </a:lnTo>
                  <a:lnTo>
                    <a:pt x="1446" y="1901"/>
                  </a:lnTo>
                  <a:lnTo>
                    <a:pt x="1443" y="1906"/>
                  </a:lnTo>
                  <a:lnTo>
                    <a:pt x="1438" y="1910"/>
                  </a:lnTo>
                  <a:lnTo>
                    <a:pt x="1432" y="1913"/>
                  </a:lnTo>
                  <a:lnTo>
                    <a:pt x="1425" y="1916"/>
                  </a:lnTo>
                  <a:lnTo>
                    <a:pt x="1417" y="1919"/>
                  </a:lnTo>
                  <a:lnTo>
                    <a:pt x="1407" y="1920"/>
                  </a:lnTo>
                  <a:lnTo>
                    <a:pt x="1396" y="1922"/>
                  </a:lnTo>
                  <a:lnTo>
                    <a:pt x="1384" y="1922"/>
                  </a:lnTo>
                  <a:lnTo>
                    <a:pt x="1382" y="1922"/>
                  </a:lnTo>
                  <a:lnTo>
                    <a:pt x="1401" y="1966"/>
                  </a:lnTo>
                  <a:lnTo>
                    <a:pt x="1402" y="1966"/>
                  </a:lnTo>
                  <a:lnTo>
                    <a:pt x="1402" y="1966"/>
                  </a:lnTo>
                  <a:lnTo>
                    <a:pt x="1415" y="1966"/>
                  </a:lnTo>
                  <a:lnTo>
                    <a:pt x="1427" y="1963"/>
                  </a:lnTo>
                  <a:lnTo>
                    <a:pt x="1439" y="1961"/>
                  </a:lnTo>
                  <a:lnTo>
                    <a:pt x="1449" y="1958"/>
                  </a:lnTo>
                  <a:lnTo>
                    <a:pt x="1459" y="1954"/>
                  </a:lnTo>
                  <a:lnTo>
                    <a:pt x="1468" y="1950"/>
                  </a:lnTo>
                  <a:lnTo>
                    <a:pt x="1476" y="1943"/>
                  </a:lnTo>
                  <a:lnTo>
                    <a:pt x="1484" y="1938"/>
                  </a:lnTo>
                  <a:lnTo>
                    <a:pt x="1491" y="1930"/>
                  </a:lnTo>
                  <a:lnTo>
                    <a:pt x="1495" y="1921"/>
                  </a:lnTo>
                  <a:lnTo>
                    <a:pt x="1501" y="1912"/>
                  </a:lnTo>
                  <a:lnTo>
                    <a:pt x="1504" y="1902"/>
                  </a:lnTo>
                  <a:lnTo>
                    <a:pt x="1507" y="1891"/>
                  </a:lnTo>
                  <a:lnTo>
                    <a:pt x="1509" y="1880"/>
                  </a:lnTo>
                  <a:lnTo>
                    <a:pt x="1511" y="1868"/>
                  </a:lnTo>
                  <a:lnTo>
                    <a:pt x="1511" y="1853"/>
                  </a:lnTo>
                  <a:lnTo>
                    <a:pt x="1511" y="1651"/>
                  </a:lnTo>
                  <a:lnTo>
                    <a:pt x="1455" y="1651"/>
                  </a:lnTo>
                  <a:lnTo>
                    <a:pt x="1455" y="1666"/>
                  </a:lnTo>
                  <a:close/>
                  <a:moveTo>
                    <a:pt x="1455" y="1719"/>
                  </a:moveTo>
                  <a:lnTo>
                    <a:pt x="1455" y="1807"/>
                  </a:lnTo>
                  <a:lnTo>
                    <a:pt x="1455" y="1807"/>
                  </a:lnTo>
                  <a:lnTo>
                    <a:pt x="1448" y="1814"/>
                  </a:lnTo>
                  <a:lnTo>
                    <a:pt x="1439" y="1822"/>
                  </a:lnTo>
                  <a:lnTo>
                    <a:pt x="1435" y="1824"/>
                  </a:lnTo>
                  <a:lnTo>
                    <a:pt x="1429" y="1827"/>
                  </a:lnTo>
                  <a:lnTo>
                    <a:pt x="1423" y="1828"/>
                  </a:lnTo>
                  <a:lnTo>
                    <a:pt x="1416" y="1829"/>
                  </a:lnTo>
                  <a:lnTo>
                    <a:pt x="1416" y="1829"/>
                  </a:lnTo>
                  <a:lnTo>
                    <a:pt x="1408" y="1828"/>
                  </a:lnTo>
                  <a:lnTo>
                    <a:pt x="1402" y="1825"/>
                  </a:lnTo>
                  <a:lnTo>
                    <a:pt x="1394" y="1821"/>
                  </a:lnTo>
                  <a:lnTo>
                    <a:pt x="1388" y="1815"/>
                  </a:lnTo>
                  <a:lnTo>
                    <a:pt x="1383" y="1807"/>
                  </a:lnTo>
                  <a:lnTo>
                    <a:pt x="1378" y="1794"/>
                  </a:lnTo>
                  <a:lnTo>
                    <a:pt x="1375" y="1779"/>
                  </a:lnTo>
                  <a:lnTo>
                    <a:pt x="1374" y="1759"/>
                  </a:lnTo>
                  <a:lnTo>
                    <a:pt x="1374" y="1759"/>
                  </a:lnTo>
                  <a:lnTo>
                    <a:pt x="1375" y="1741"/>
                  </a:lnTo>
                  <a:lnTo>
                    <a:pt x="1378" y="1728"/>
                  </a:lnTo>
                  <a:lnTo>
                    <a:pt x="1383" y="1717"/>
                  </a:lnTo>
                  <a:lnTo>
                    <a:pt x="1388" y="1709"/>
                  </a:lnTo>
                  <a:lnTo>
                    <a:pt x="1394" y="1702"/>
                  </a:lnTo>
                  <a:lnTo>
                    <a:pt x="1402" y="1699"/>
                  </a:lnTo>
                  <a:lnTo>
                    <a:pt x="1408" y="1696"/>
                  </a:lnTo>
                  <a:lnTo>
                    <a:pt x="1416" y="1696"/>
                  </a:lnTo>
                  <a:lnTo>
                    <a:pt x="1416" y="1696"/>
                  </a:lnTo>
                  <a:lnTo>
                    <a:pt x="1423" y="1696"/>
                  </a:lnTo>
                  <a:lnTo>
                    <a:pt x="1429" y="1699"/>
                  </a:lnTo>
                  <a:lnTo>
                    <a:pt x="1436" y="1701"/>
                  </a:lnTo>
                  <a:lnTo>
                    <a:pt x="1441" y="1703"/>
                  </a:lnTo>
                  <a:lnTo>
                    <a:pt x="1445" y="1708"/>
                  </a:lnTo>
                  <a:lnTo>
                    <a:pt x="1449" y="1711"/>
                  </a:lnTo>
                  <a:lnTo>
                    <a:pt x="1455" y="1719"/>
                  </a:lnTo>
                  <a:lnTo>
                    <a:pt x="1455" y="1719"/>
                  </a:lnTo>
                  <a:close/>
                  <a:moveTo>
                    <a:pt x="1683" y="1705"/>
                  </a:moveTo>
                  <a:lnTo>
                    <a:pt x="1683" y="1705"/>
                  </a:lnTo>
                  <a:lnTo>
                    <a:pt x="1696" y="1699"/>
                  </a:lnTo>
                  <a:lnTo>
                    <a:pt x="1709" y="1694"/>
                  </a:lnTo>
                  <a:lnTo>
                    <a:pt x="1724" y="1691"/>
                  </a:lnTo>
                  <a:lnTo>
                    <a:pt x="1740" y="1690"/>
                  </a:lnTo>
                  <a:lnTo>
                    <a:pt x="1740" y="1690"/>
                  </a:lnTo>
                  <a:lnTo>
                    <a:pt x="1750" y="1691"/>
                  </a:lnTo>
                  <a:lnTo>
                    <a:pt x="1757" y="1692"/>
                  </a:lnTo>
                  <a:lnTo>
                    <a:pt x="1764" y="1694"/>
                  </a:lnTo>
                  <a:lnTo>
                    <a:pt x="1770" y="1699"/>
                  </a:lnTo>
                  <a:lnTo>
                    <a:pt x="1774" y="1703"/>
                  </a:lnTo>
                  <a:lnTo>
                    <a:pt x="1777" y="1709"/>
                  </a:lnTo>
                  <a:lnTo>
                    <a:pt x="1780" y="1714"/>
                  </a:lnTo>
                  <a:lnTo>
                    <a:pt x="1780" y="1722"/>
                  </a:lnTo>
                  <a:lnTo>
                    <a:pt x="1780" y="1738"/>
                  </a:lnTo>
                  <a:lnTo>
                    <a:pt x="1780" y="1738"/>
                  </a:lnTo>
                  <a:lnTo>
                    <a:pt x="1770" y="1733"/>
                  </a:lnTo>
                  <a:lnTo>
                    <a:pt x="1757" y="1730"/>
                  </a:lnTo>
                  <a:lnTo>
                    <a:pt x="1745" y="1728"/>
                  </a:lnTo>
                  <a:lnTo>
                    <a:pt x="1732" y="1727"/>
                  </a:lnTo>
                  <a:lnTo>
                    <a:pt x="1732" y="1727"/>
                  </a:lnTo>
                  <a:lnTo>
                    <a:pt x="1716" y="1728"/>
                  </a:lnTo>
                  <a:lnTo>
                    <a:pt x="1701" y="1731"/>
                  </a:lnTo>
                  <a:lnTo>
                    <a:pt x="1686" y="1735"/>
                  </a:lnTo>
                  <a:lnTo>
                    <a:pt x="1678" y="1739"/>
                  </a:lnTo>
                  <a:lnTo>
                    <a:pt x="1672" y="1743"/>
                  </a:lnTo>
                  <a:lnTo>
                    <a:pt x="1666" y="1748"/>
                  </a:lnTo>
                  <a:lnTo>
                    <a:pt x="1661" y="1753"/>
                  </a:lnTo>
                  <a:lnTo>
                    <a:pt x="1655" y="1759"/>
                  </a:lnTo>
                  <a:lnTo>
                    <a:pt x="1651" y="1765"/>
                  </a:lnTo>
                  <a:lnTo>
                    <a:pt x="1647" y="1773"/>
                  </a:lnTo>
                  <a:lnTo>
                    <a:pt x="1645" y="1782"/>
                  </a:lnTo>
                  <a:lnTo>
                    <a:pt x="1644" y="1791"/>
                  </a:lnTo>
                  <a:lnTo>
                    <a:pt x="1643" y="1800"/>
                  </a:lnTo>
                  <a:lnTo>
                    <a:pt x="1643" y="1800"/>
                  </a:lnTo>
                  <a:lnTo>
                    <a:pt x="1644" y="1811"/>
                  </a:lnTo>
                  <a:lnTo>
                    <a:pt x="1645" y="1821"/>
                  </a:lnTo>
                  <a:lnTo>
                    <a:pt x="1647" y="1829"/>
                  </a:lnTo>
                  <a:lnTo>
                    <a:pt x="1651" y="1838"/>
                  </a:lnTo>
                  <a:lnTo>
                    <a:pt x="1654" y="1844"/>
                  </a:lnTo>
                  <a:lnTo>
                    <a:pt x="1659" y="1851"/>
                  </a:lnTo>
                  <a:lnTo>
                    <a:pt x="1664" y="1857"/>
                  </a:lnTo>
                  <a:lnTo>
                    <a:pt x="1671" y="1862"/>
                  </a:lnTo>
                  <a:lnTo>
                    <a:pt x="1676" y="1867"/>
                  </a:lnTo>
                  <a:lnTo>
                    <a:pt x="1683" y="1870"/>
                  </a:lnTo>
                  <a:lnTo>
                    <a:pt x="1697" y="1876"/>
                  </a:lnTo>
                  <a:lnTo>
                    <a:pt x="1712" y="1879"/>
                  </a:lnTo>
                  <a:lnTo>
                    <a:pt x="1726" y="1880"/>
                  </a:lnTo>
                  <a:lnTo>
                    <a:pt x="1726" y="1880"/>
                  </a:lnTo>
                  <a:lnTo>
                    <a:pt x="1738" y="1878"/>
                  </a:lnTo>
                  <a:lnTo>
                    <a:pt x="1746" y="1877"/>
                  </a:lnTo>
                  <a:lnTo>
                    <a:pt x="1753" y="1874"/>
                  </a:lnTo>
                  <a:lnTo>
                    <a:pt x="1761" y="1871"/>
                  </a:lnTo>
                  <a:lnTo>
                    <a:pt x="1767" y="1867"/>
                  </a:lnTo>
                  <a:lnTo>
                    <a:pt x="1774" y="1862"/>
                  </a:lnTo>
                  <a:lnTo>
                    <a:pt x="1780" y="1857"/>
                  </a:lnTo>
                  <a:lnTo>
                    <a:pt x="1780" y="1874"/>
                  </a:lnTo>
                  <a:lnTo>
                    <a:pt x="1835" y="1874"/>
                  </a:lnTo>
                  <a:lnTo>
                    <a:pt x="1835" y="1723"/>
                  </a:lnTo>
                  <a:lnTo>
                    <a:pt x="1835" y="1723"/>
                  </a:lnTo>
                  <a:lnTo>
                    <a:pt x="1835" y="1714"/>
                  </a:lnTo>
                  <a:lnTo>
                    <a:pt x="1834" y="1707"/>
                  </a:lnTo>
                  <a:lnTo>
                    <a:pt x="1832" y="1699"/>
                  </a:lnTo>
                  <a:lnTo>
                    <a:pt x="1830" y="1691"/>
                  </a:lnTo>
                  <a:lnTo>
                    <a:pt x="1825" y="1684"/>
                  </a:lnTo>
                  <a:lnTo>
                    <a:pt x="1822" y="1678"/>
                  </a:lnTo>
                  <a:lnTo>
                    <a:pt x="1816" y="1672"/>
                  </a:lnTo>
                  <a:lnTo>
                    <a:pt x="1811" y="1666"/>
                  </a:lnTo>
                  <a:lnTo>
                    <a:pt x="1805" y="1662"/>
                  </a:lnTo>
                  <a:lnTo>
                    <a:pt x="1798" y="1658"/>
                  </a:lnTo>
                  <a:lnTo>
                    <a:pt x="1791" y="1654"/>
                  </a:lnTo>
                  <a:lnTo>
                    <a:pt x="1783" y="1651"/>
                  </a:lnTo>
                  <a:lnTo>
                    <a:pt x="1774" y="1649"/>
                  </a:lnTo>
                  <a:lnTo>
                    <a:pt x="1765" y="1648"/>
                  </a:lnTo>
                  <a:lnTo>
                    <a:pt x="1755" y="1646"/>
                  </a:lnTo>
                  <a:lnTo>
                    <a:pt x="1745" y="1645"/>
                  </a:lnTo>
                  <a:lnTo>
                    <a:pt x="1745" y="1645"/>
                  </a:lnTo>
                  <a:lnTo>
                    <a:pt x="1733" y="1646"/>
                  </a:lnTo>
                  <a:lnTo>
                    <a:pt x="1723" y="1646"/>
                  </a:lnTo>
                  <a:lnTo>
                    <a:pt x="1712" y="1649"/>
                  </a:lnTo>
                  <a:lnTo>
                    <a:pt x="1701" y="1651"/>
                  </a:lnTo>
                  <a:lnTo>
                    <a:pt x="1691" y="1654"/>
                  </a:lnTo>
                  <a:lnTo>
                    <a:pt x="1681" y="1658"/>
                  </a:lnTo>
                  <a:lnTo>
                    <a:pt x="1671" y="1662"/>
                  </a:lnTo>
                  <a:lnTo>
                    <a:pt x="1661" y="1668"/>
                  </a:lnTo>
                  <a:lnTo>
                    <a:pt x="1683" y="1705"/>
                  </a:lnTo>
                  <a:close/>
                  <a:moveTo>
                    <a:pt x="1698" y="1800"/>
                  </a:moveTo>
                  <a:lnTo>
                    <a:pt x="1698" y="1800"/>
                  </a:lnTo>
                  <a:lnTo>
                    <a:pt x="1698" y="1793"/>
                  </a:lnTo>
                  <a:lnTo>
                    <a:pt x="1701" y="1787"/>
                  </a:lnTo>
                  <a:lnTo>
                    <a:pt x="1704" y="1781"/>
                  </a:lnTo>
                  <a:lnTo>
                    <a:pt x="1708" y="1777"/>
                  </a:lnTo>
                  <a:lnTo>
                    <a:pt x="1714" y="1773"/>
                  </a:lnTo>
                  <a:lnTo>
                    <a:pt x="1721" y="1771"/>
                  </a:lnTo>
                  <a:lnTo>
                    <a:pt x="1728" y="1769"/>
                  </a:lnTo>
                  <a:lnTo>
                    <a:pt x="1736" y="1769"/>
                  </a:lnTo>
                  <a:lnTo>
                    <a:pt x="1736" y="1769"/>
                  </a:lnTo>
                  <a:lnTo>
                    <a:pt x="1748" y="1769"/>
                  </a:lnTo>
                  <a:lnTo>
                    <a:pt x="1760" y="1771"/>
                  </a:lnTo>
                  <a:lnTo>
                    <a:pt x="1770" y="1774"/>
                  </a:lnTo>
                  <a:lnTo>
                    <a:pt x="1780" y="1780"/>
                  </a:lnTo>
                  <a:lnTo>
                    <a:pt x="1780" y="1810"/>
                  </a:lnTo>
                  <a:lnTo>
                    <a:pt x="1780" y="1810"/>
                  </a:lnTo>
                  <a:lnTo>
                    <a:pt x="1777" y="1814"/>
                  </a:lnTo>
                  <a:lnTo>
                    <a:pt x="1773" y="1819"/>
                  </a:lnTo>
                  <a:lnTo>
                    <a:pt x="1768" y="1823"/>
                  </a:lnTo>
                  <a:lnTo>
                    <a:pt x="1763" y="1827"/>
                  </a:lnTo>
                  <a:lnTo>
                    <a:pt x="1757" y="1830"/>
                  </a:lnTo>
                  <a:lnTo>
                    <a:pt x="1751" y="1832"/>
                  </a:lnTo>
                  <a:lnTo>
                    <a:pt x="1744" y="1833"/>
                  </a:lnTo>
                  <a:lnTo>
                    <a:pt x="1736" y="1834"/>
                  </a:lnTo>
                  <a:lnTo>
                    <a:pt x="1736" y="1834"/>
                  </a:lnTo>
                  <a:lnTo>
                    <a:pt x="1728" y="1833"/>
                  </a:lnTo>
                  <a:lnTo>
                    <a:pt x="1721" y="1831"/>
                  </a:lnTo>
                  <a:lnTo>
                    <a:pt x="1714" y="1829"/>
                  </a:lnTo>
                  <a:lnTo>
                    <a:pt x="1708" y="1824"/>
                  </a:lnTo>
                  <a:lnTo>
                    <a:pt x="1704" y="1820"/>
                  </a:lnTo>
                  <a:lnTo>
                    <a:pt x="1701" y="1814"/>
                  </a:lnTo>
                  <a:lnTo>
                    <a:pt x="1699" y="1808"/>
                  </a:lnTo>
                  <a:lnTo>
                    <a:pt x="1698" y="1800"/>
                  </a:lnTo>
                  <a:lnTo>
                    <a:pt x="1698" y="1800"/>
                  </a:lnTo>
                  <a:close/>
                  <a:moveTo>
                    <a:pt x="2350" y="1810"/>
                  </a:moveTo>
                  <a:lnTo>
                    <a:pt x="2350" y="1810"/>
                  </a:lnTo>
                  <a:lnTo>
                    <a:pt x="2342" y="1817"/>
                  </a:lnTo>
                  <a:lnTo>
                    <a:pt x="2332" y="1822"/>
                  </a:lnTo>
                  <a:lnTo>
                    <a:pt x="2326" y="1824"/>
                  </a:lnTo>
                  <a:lnTo>
                    <a:pt x="2320" y="1827"/>
                  </a:lnTo>
                  <a:lnTo>
                    <a:pt x="2313" y="1828"/>
                  </a:lnTo>
                  <a:lnTo>
                    <a:pt x="2306" y="1829"/>
                  </a:lnTo>
                  <a:lnTo>
                    <a:pt x="2306" y="1829"/>
                  </a:lnTo>
                  <a:lnTo>
                    <a:pt x="2301" y="1828"/>
                  </a:lnTo>
                  <a:lnTo>
                    <a:pt x="2294" y="1828"/>
                  </a:lnTo>
                  <a:lnTo>
                    <a:pt x="2286" y="1825"/>
                  </a:lnTo>
                  <a:lnTo>
                    <a:pt x="2277" y="1821"/>
                  </a:lnTo>
                  <a:lnTo>
                    <a:pt x="2270" y="1815"/>
                  </a:lnTo>
                  <a:lnTo>
                    <a:pt x="2266" y="1811"/>
                  </a:lnTo>
                  <a:lnTo>
                    <a:pt x="2263" y="1807"/>
                  </a:lnTo>
                  <a:lnTo>
                    <a:pt x="2261" y="1801"/>
                  </a:lnTo>
                  <a:lnTo>
                    <a:pt x="2259" y="1794"/>
                  </a:lnTo>
                  <a:lnTo>
                    <a:pt x="2257" y="1788"/>
                  </a:lnTo>
                  <a:lnTo>
                    <a:pt x="2256" y="1780"/>
                  </a:lnTo>
                  <a:lnTo>
                    <a:pt x="2393" y="1780"/>
                  </a:lnTo>
                  <a:lnTo>
                    <a:pt x="2393" y="1780"/>
                  </a:lnTo>
                  <a:lnTo>
                    <a:pt x="2394" y="1763"/>
                  </a:lnTo>
                  <a:lnTo>
                    <a:pt x="2394" y="1763"/>
                  </a:lnTo>
                  <a:lnTo>
                    <a:pt x="2394" y="1750"/>
                  </a:lnTo>
                  <a:lnTo>
                    <a:pt x="2392" y="1738"/>
                  </a:lnTo>
                  <a:lnTo>
                    <a:pt x="2391" y="1725"/>
                  </a:lnTo>
                  <a:lnTo>
                    <a:pt x="2388" y="1714"/>
                  </a:lnTo>
                  <a:lnTo>
                    <a:pt x="2384" y="1704"/>
                  </a:lnTo>
                  <a:lnTo>
                    <a:pt x="2380" y="1694"/>
                  </a:lnTo>
                  <a:lnTo>
                    <a:pt x="2374" y="1685"/>
                  </a:lnTo>
                  <a:lnTo>
                    <a:pt x="2369" y="1678"/>
                  </a:lnTo>
                  <a:lnTo>
                    <a:pt x="2362" y="1670"/>
                  </a:lnTo>
                  <a:lnTo>
                    <a:pt x="2355" y="1664"/>
                  </a:lnTo>
                  <a:lnTo>
                    <a:pt x="2348" y="1659"/>
                  </a:lnTo>
                  <a:lnTo>
                    <a:pt x="2339" y="1654"/>
                  </a:lnTo>
                  <a:lnTo>
                    <a:pt x="2330" y="1651"/>
                  </a:lnTo>
                  <a:lnTo>
                    <a:pt x="2321" y="1648"/>
                  </a:lnTo>
                  <a:lnTo>
                    <a:pt x="2311" y="1646"/>
                  </a:lnTo>
                  <a:lnTo>
                    <a:pt x="2300" y="1645"/>
                  </a:lnTo>
                  <a:lnTo>
                    <a:pt x="2300" y="1645"/>
                  </a:lnTo>
                  <a:lnTo>
                    <a:pt x="2290" y="1646"/>
                  </a:lnTo>
                  <a:lnTo>
                    <a:pt x="2280" y="1648"/>
                  </a:lnTo>
                  <a:lnTo>
                    <a:pt x="2270" y="1651"/>
                  </a:lnTo>
                  <a:lnTo>
                    <a:pt x="2260" y="1654"/>
                  </a:lnTo>
                  <a:lnTo>
                    <a:pt x="2251" y="1659"/>
                  </a:lnTo>
                  <a:lnTo>
                    <a:pt x="2243" y="1665"/>
                  </a:lnTo>
                  <a:lnTo>
                    <a:pt x="2235" y="1671"/>
                  </a:lnTo>
                  <a:lnTo>
                    <a:pt x="2229" y="1679"/>
                  </a:lnTo>
                  <a:lnTo>
                    <a:pt x="2222" y="1686"/>
                  </a:lnTo>
                  <a:lnTo>
                    <a:pt x="2216" y="1695"/>
                  </a:lnTo>
                  <a:lnTo>
                    <a:pt x="2212" y="1705"/>
                  </a:lnTo>
                  <a:lnTo>
                    <a:pt x="2207" y="1715"/>
                  </a:lnTo>
                  <a:lnTo>
                    <a:pt x="2204" y="1727"/>
                  </a:lnTo>
                  <a:lnTo>
                    <a:pt x="2202" y="1739"/>
                  </a:lnTo>
                  <a:lnTo>
                    <a:pt x="2201" y="1750"/>
                  </a:lnTo>
                  <a:lnTo>
                    <a:pt x="2200" y="1763"/>
                  </a:lnTo>
                  <a:lnTo>
                    <a:pt x="2200" y="1763"/>
                  </a:lnTo>
                  <a:lnTo>
                    <a:pt x="2201" y="1775"/>
                  </a:lnTo>
                  <a:lnTo>
                    <a:pt x="2202" y="1788"/>
                  </a:lnTo>
                  <a:lnTo>
                    <a:pt x="2204" y="1800"/>
                  </a:lnTo>
                  <a:lnTo>
                    <a:pt x="2207" y="1811"/>
                  </a:lnTo>
                  <a:lnTo>
                    <a:pt x="2212" y="1821"/>
                  </a:lnTo>
                  <a:lnTo>
                    <a:pt x="2216" y="1831"/>
                  </a:lnTo>
                  <a:lnTo>
                    <a:pt x="2222" y="1840"/>
                  </a:lnTo>
                  <a:lnTo>
                    <a:pt x="2229" y="1848"/>
                  </a:lnTo>
                  <a:lnTo>
                    <a:pt x="2236" y="1854"/>
                  </a:lnTo>
                  <a:lnTo>
                    <a:pt x="2244" y="1861"/>
                  </a:lnTo>
                  <a:lnTo>
                    <a:pt x="2253" y="1867"/>
                  </a:lnTo>
                  <a:lnTo>
                    <a:pt x="2262" y="1871"/>
                  </a:lnTo>
                  <a:lnTo>
                    <a:pt x="2272" y="1874"/>
                  </a:lnTo>
                  <a:lnTo>
                    <a:pt x="2283" y="1878"/>
                  </a:lnTo>
                  <a:lnTo>
                    <a:pt x="2294" y="1879"/>
                  </a:lnTo>
                  <a:lnTo>
                    <a:pt x="2306" y="1880"/>
                  </a:lnTo>
                  <a:lnTo>
                    <a:pt x="2306" y="1880"/>
                  </a:lnTo>
                  <a:lnTo>
                    <a:pt x="2317" y="1879"/>
                  </a:lnTo>
                  <a:lnTo>
                    <a:pt x="2327" y="1878"/>
                  </a:lnTo>
                  <a:lnTo>
                    <a:pt x="2339" y="1874"/>
                  </a:lnTo>
                  <a:lnTo>
                    <a:pt x="2349" y="1871"/>
                  </a:lnTo>
                  <a:lnTo>
                    <a:pt x="2359" y="1866"/>
                  </a:lnTo>
                  <a:lnTo>
                    <a:pt x="2368" y="1860"/>
                  </a:lnTo>
                  <a:lnTo>
                    <a:pt x="2376" y="1852"/>
                  </a:lnTo>
                  <a:lnTo>
                    <a:pt x="2385" y="1844"/>
                  </a:lnTo>
                  <a:lnTo>
                    <a:pt x="2350" y="1810"/>
                  </a:lnTo>
                  <a:close/>
                  <a:moveTo>
                    <a:pt x="2257" y="1739"/>
                  </a:moveTo>
                  <a:lnTo>
                    <a:pt x="2257" y="1739"/>
                  </a:lnTo>
                  <a:lnTo>
                    <a:pt x="2259" y="1729"/>
                  </a:lnTo>
                  <a:lnTo>
                    <a:pt x="2261" y="1720"/>
                  </a:lnTo>
                  <a:lnTo>
                    <a:pt x="2264" y="1712"/>
                  </a:lnTo>
                  <a:lnTo>
                    <a:pt x="2270" y="1705"/>
                  </a:lnTo>
                  <a:lnTo>
                    <a:pt x="2275" y="1700"/>
                  </a:lnTo>
                  <a:lnTo>
                    <a:pt x="2282" y="1696"/>
                  </a:lnTo>
                  <a:lnTo>
                    <a:pt x="2290" y="1693"/>
                  </a:lnTo>
                  <a:lnTo>
                    <a:pt x="2299" y="1693"/>
                  </a:lnTo>
                  <a:lnTo>
                    <a:pt x="2299" y="1693"/>
                  </a:lnTo>
                  <a:lnTo>
                    <a:pt x="2309" y="1694"/>
                  </a:lnTo>
                  <a:lnTo>
                    <a:pt x="2317" y="1696"/>
                  </a:lnTo>
                  <a:lnTo>
                    <a:pt x="2324" y="1701"/>
                  </a:lnTo>
                  <a:lnTo>
                    <a:pt x="2330" y="1708"/>
                  </a:lnTo>
                  <a:lnTo>
                    <a:pt x="2334" y="1714"/>
                  </a:lnTo>
                  <a:lnTo>
                    <a:pt x="2338" y="1722"/>
                  </a:lnTo>
                  <a:lnTo>
                    <a:pt x="2340" y="1731"/>
                  </a:lnTo>
                  <a:lnTo>
                    <a:pt x="2341" y="1739"/>
                  </a:lnTo>
                  <a:lnTo>
                    <a:pt x="2257" y="1739"/>
                  </a:lnTo>
                  <a:close/>
                  <a:moveTo>
                    <a:pt x="2884" y="1810"/>
                  </a:moveTo>
                  <a:lnTo>
                    <a:pt x="2884" y="1810"/>
                  </a:lnTo>
                  <a:lnTo>
                    <a:pt x="2875" y="1817"/>
                  </a:lnTo>
                  <a:lnTo>
                    <a:pt x="2867" y="1822"/>
                  </a:lnTo>
                  <a:lnTo>
                    <a:pt x="2860" y="1824"/>
                  </a:lnTo>
                  <a:lnTo>
                    <a:pt x="2854" y="1827"/>
                  </a:lnTo>
                  <a:lnTo>
                    <a:pt x="2848" y="1828"/>
                  </a:lnTo>
                  <a:lnTo>
                    <a:pt x="2840" y="1829"/>
                  </a:lnTo>
                  <a:lnTo>
                    <a:pt x="2840" y="1829"/>
                  </a:lnTo>
                  <a:lnTo>
                    <a:pt x="2834" y="1828"/>
                  </a:lnTo>
                  <a:lnTo>
                    <a:pt x="2828" y="1828"/>
                  </a:lnTo>
                  <a:lnTo>
                    <a:pt x="2820" y="1825"/>
                  </a:lnTo>
                  <a:lnTo>
                    <a:pt x="2812" y="1821"/>
                  </a:lnTo>
                  <a:lnTo>
                    <a:pt x="2804" y="1815"/>
                  </a:lnTo>
                  <a:lnTo>
                    <a:pt x="2801" y="1811"/>
                  </a:lnTo>
                  <a:lnTo>
                    <a:pt x="2798" y="1807"/>
                  </a:lnTo>
                  <a:lnTo>
                    <a:pt x="2795" y="1801"/>
                  </a:lnTo>
                  <a:lnTo>
                    <a:pt x="2793" y="1794"/>
                  </a:lnTo>
                  <a:lnTo>
                    <a:pt x="2791" y="1788"/>
                  </a:lnTo>
                  <a:lnTo>
                    <a:pt x="2790" y="1780"/>
                  </a:lnTo>
                  <a:lnTo>
                    <a:pt x="2928" y="1780"/>
                  </a:lnTo>
                  <a:lnTo>
                    <a:pt x="2928" y="1780"/>
                  </a:lnTo>
                  <a:lnTo>
                    <a:pt x="2929" y="1763"/>
                  </a:lnTo>
                  <a:lnTo>
                    <a:pt x="2929" y="1763"/>
                  </a:lnTo>
                  <a:lnTo>
                    <a:pt x="2928" y="1750"/>
                  </a:lnTo>
                  <a:lnTo>
                    <a:pt x="2927" y="1738"/>
                  </a:lnTo>
                  <a:lnTo>
                    <a:pt x="2924" y="1725"/>
                  </a:lnTo>
                  <a:lnTo>
                    <a:pt x="2922" y="1714"/>
                  </a:lnTo>
                  <a:lnTo>
                    <a:pt x="2918" y="1704"/>
                  </a:lnTo>
                  <a:lnTo>
                    <a:pt x="2913" y="1694"/>
                  </a:lnTo>
                  <a:lnTo>
                    <a:pt x="2909" y="1685"/>
                  </a:lnTo>
                  <a:lnTo>
                    <a:pt x="2903" y="1678"/>
                  </a:lnTo>
                  <a:lnTo>
                    <a:pt x="2897" y="1670"/>
                  </a:lnTo>
                  <a:lnTo>
                    <a:pt x="2889" y="1664"/>
                  </a:lnTo>
                  <a:lnTo>
                    <a:pt x="2881" y="1659"/>
                  </a:lnTo>
                  <a:lnTo>
                    <a:pt x="2873" y="1654"/>
                  </a:lnTo>
                  <a:lnTo>
                    <a:pt x="2864" y="1651"/>
                  </a:lnTo>
                  <a:lnTo>
                    <a:pt x="2854" y="1648"/>
                  </a:lnTo>
                  <a:lnTo>
                    <a:pt x="2844" y="1646"/>
                  </a:lnTo>
                  <a:lnTo>
                    <a:pt x="2834" y="1645"/>
                  </a:lnTo>
                  <a:lnTo>
                    <a:pt x="2834" y="1645"/>
                  </a:lnTo>
                  <a:lnTo>
                    <a:pt x="2823" y="1646"/>
                  </a:lnTo>
                  <a:lnTo>
                    <a:pt x="2813" y="1648"/>
                  </a:lnTo>
                  <a:lnTo>
                    <a:pt x="2803" y="1651"/>
                  </a:lnTo>
                  <a:lnTo>
                    <a:pt x="2794" y="1654"/>
                  </a:lnTo>
                  <a:lnTo>
                    <a:pt x="2785" y="1659"/>
                  </a:lnTo>
                  <a:lnTo>
                    <a:pt x="2777" y="1665"/>
                  </a:lnTo>
                  <a:lnTo>
                    <a:pt x="2770" y="1671"/>
                  </a:lnTo>
                  <a:lnTo>
                    <a:pt x="2762" y="1679"/>
                  </a:lnTo>
                  <a:lnTo>
                    <a:pt x="2755" y="1686"/>
                  </a:lnTo>
                  <a:lnTo>
                    <a:pt x="2750" y="1695"/>
                  </a:lnTo>
                  <a:lnTo>
                    <a:pt x="2745" y="1705"/>
                  </a:lnTo>
                  <a:lnTo>
                    <a:pt x="2741" y="1715"/>
                  </a:lnTo>
                  <a:lnTo>
                    <a:pt x="2739" y="1727"/>
                  </a:lnTo>
                  <a:lnTo>
                    <a:pt x="2735" y="1739"/>
                  </a:lnTo>
                  <a:lnTo>
                    <a:pt x="2734" y="1750"/>
                  </a:lnTo>
                  <a:lnTo>
                    <a:pt x="2734" y="1763"/>
                  </a:lnTo>
                  <a:lnTo>
                    <a:pt x="2734" y="1763"/>
                  </a:lnTo>
                  <a:lnTo>
                    <a:pt x="2734" y="1775"/>
                  </a:lnTo>
                  <a:lnTo>
                    <a:pt x="2735" y="1788"/>
                  </a:lnTo>
                  <a:lnTo>
                    <a:pt x="2738" y="1800"/>
                  </a:lnTo>
                  <a:lnTo>
                    <a:pt x="2741" y="1811"/>
                  </a:lnTo>
                  <a:lnTo>
                    <a:pt x="2745" y="1821"/>
                  </a:lnTo>
                  <a:lnTo>
                    <a:pt x="2751" y="1831"/>
                  </a:lnTo>
                  <a:lnTo>
                    <a:pt x="2757" y="1840"/>
                  </a:lnTo>
                  <a:lnTo>
                    <a:pt x="2763" y="1848"/>
                  </a:lnTo>
                  <a:lnTo>
                    <a:pt x="2770" y="1854"/>
                  </a:lnTo>
                  <a:lnTo>
                    <a:pt x="2778" y="1861"/>
                  </a:lnTo>
                  <a:lnTo>
                    <a:pt x="2787" y="1867"/>
                  </a:lnTo>
                  <a:lnTo>
                    <a:pt x="2797" y="1871"/>
                  </a:lnTo>
                  <a:lnTo>
                    <a:pt x="2807" y="1874"/>
                  </a:lnTo>
                  <a:lnTo>
                    <a:pt x="2817" y="1878"/>
                  </a:lnTo>
                  <a:lnTo>
                    <a:pt x="2829" y="1879"/>
                  </a:lnTo>
                  <a:lnTo>
                    <a:pt x="2840" y="1880"/>
                  </a:lnTo>
                  <a:lnTo>
                    <a:pt x="2840" y="1880"/>
                  </a:lnTo>
                  <a:lnTo>
                    <a:pt x="2851" y="1879"/>
                  </a:lnTo>
                  <a:lnTo>
                    <a:pt x="2862" y="1878"/>
                  </a:lnTo>
                  <a:lnTo>
                    <a:pt x="2872" y="1874"/>
                  </a:lnTo>
                  <a:lnTo>
                    <a:pt x="2882" y="1871"/>
                  </a:lnTo>
                  <a:lnTo>
                    <a:pt x="2892" y="1866"/>
                  </a:lnTo>
                  <a:lnTo>
                    <a:pt x="2902" y="1860"/>
                  </a:lnTo>
                  <a:lnTo>
                    <a:pt x="2911" y="1852"/>
                  </a:lnTo>
                  <a:lnTo>
                    <a:pt x="2919" y="1844"/>
                  </a:lnTo>
                  <a:lnTo>
                    <a:pt x="2884" y="1810"/>
                  </a:lnTo>
                  <a:close/>
                  <a:moveTo>
                    <a:pt x="2791" y="1739"/>
                  </a:moveTo>
                  <a:lnTo>
                    <a:pt x="2791" y="1739"/>
                  </a:lnTo>
                  <a:lnTo>
                    <a:pt x="2792" y="1729"/>
                  </a:lnTo>
                  <a:lnTo>
                    <a:pt x="2795" y="1720"/>
                  </a:lnTo>
                  <a:lnTo>
                    <a:pt x="2799" y="1712"/>
                  </a:lnTo>
                  <a:lnTo>
                    <a:pt x="2803" y="1705"/>
                  </a:lnTo>
                  <a:lnTo>
                    <a:pt x="2810" y="1700"/>
                  </a:lnTo>
                  <a:lnTo>
                    <a:pt x="2817" y="1696"/>
                  </a:lnTo>
                  <a:lnTo>
                    <a:pt x="2824" y="1693"/>
                  </a:lnTo>
                  <a:lnTo>
                    <a:pt x="2833" y="1693"/>
                  </a:lnTo>
                  <a:lnTo>
                    <a:pt x="2833" y="1693"/>
                  </a:lnTo>
                  <a:lnTo>
                    <a:pt x="2843" y="1694"/>
                  </a:lnTo>
                  <a:lnTo>
                    <a:pt x="2851" y="1696"/>
                  </a:lnTo>
                  <a:lnTo>
                    <a:pt x="2859" y="1701"/>
                  </a:lnTo>
                  <a:lnTo>
                    <a:pt x="2864" y="1708"/>
                  </a:lnTo>
                  <a:lnTo>
                    <a:pt x="2869" y="1714"/>
                  </a:lnTo>
                  <a:lnTo>
                    <a:pt x="2872" y="1722"/>
                  </a:lnTo>
                  <a:lnTo>
                    <a:pt x="2874" y="1731"/>
                  </a:lnTo>
                  <a:lnTo>
                    <a:pt x="2875" y="1739"/>
                  </a:lnTo>
                  <a:lnTo>
                    <a:pt x="2791" y="1739"/>
                  </a:lnTo>
                  <a:close/>
                  <a:moveTo>
                    <a:pt x="2658" y="1797"/>
                  </a:moveTo>
                  <a:lnTo>
                    <a:pt x="2658" y="1797"/>
                  </a:lnTo>
                  <a:lnTo>
                    <a:pt x="2658" y="1804"/>
                  </a:lnTo>
                  <a:lnTo>
                    <a:pt x="2659" y="1810"/>
                  </a:lnTo>
                  <a:lnTo>
                    <a:pt x="2661" y="1815"/>
                  </a:lnTo>
                  <a:lnTo>
                    <a:pt x="2663" y="1820"/>
                  </a:lnTo>
                  <a:lnTo>
                    <a:pt x="2667" y="1823"/>
                  </a:lnTo>
                  <a:lnTo>
                    <a:pt x="2671" y="1825"/>
                  </a:lnTo>
                  <a:lnTo>
                    <a:pt x="2675" y="1827"/>
                  </a:lnTo>
                  <a:lnTo>
                    <a:pt x="2682" y="1827"/>
                  </a:lnTo>
                  <a:lnTo>
                    <a:pt x="2682" y="1827"/>
                  </a:lnTo>
                  <a:lnTo>
                    <a:pt x="2690" y="1827"/>
                  </a:lnTo>
                  <a:lnTo>
                    <a:pt x="2699" y="1824"/>
                  </a:lnTo>
                  <a:lnTo>
                    <a:pt x="2708" y="1821"/>
                  </a:lnTo>
                  <a:lnTo>
                    <a:pt x="2715" y="1817"/>
                  </a:lnTo>
                  <a:lnTo>
                    <a:pt x="2709" y="1869"/>
                  </a:lnTo>
                  <a:lnTo>
                    <a:pt x="2709" y="1869"/>
                  </a:lnTo>
                  <a:lnTo>
                    <a:pt x="2699" y="1873"/>
                  </a:lnTo>
                  <a:lnTo>
                    <a:pt x="2687" y="1877"/>
                  </a:lnTo>
                  <a:lnTo>
                    <a:pt x="2674" y="1879"/>
                  </a:lnTo>
                  <a:lnTo>
                    <a:pt x="2662" y="1880"/>
                  </a:lnTo>
                  <a:lnTo>
                    <a:pt x="2662" y="1880"/>
                  </a:lnTo>
                  <a:lnTo>
                    <a:pt x="2654" y="1879"/>
                  </a:lnTo>
                  <a:lnTo>
                    <a:pt x="2647" y="1878"/>
                  </a:lnTo>
                  <a:lnTo>
                    <a:pt x="2640" y="1876"/>
                  </a:lnTo>
                  <a:lnTo>
                    <a:pt x="2634" y="1873"/>
                  </a:lnTo>
                  <a:lnTo>
                    <a:pt x="2629" y="1870"/>
                  </a:lnTo>
                  <a:lnTo>
                    <a:pt x="2623" y="1867"/>
                  </a:lnTo>
                  <a:lnTo>
                    <a:pt x="2620" y="1862"/>
                  </a:lnTo>
                  <a:lnTo>
                    <a:pt x="2615" y="1857"/>
                  </a:lnTo>
                  <a:lnTo>
                    <a:pt x="2610" y="1847"/>
                  </a:lnTo>
                  <a:lnTo>
                    <a:pt x="2605" y="1834"/>
                  </a:lnTo>
                  <a:lnTo>
                    <a:pt x="2603" y="1823"/>
                  </a:lnTo>
                  <a:lnTo>
                    <a:pt x="2602" y="1811"/>
                  </a:lnTo>
                  <a:lnTo>
                    <a:pt x="2602" y="1702"/>
                  </a:lnTo>
                  <a:lnTo>
                    <a:pt x="2568" y="1702"/>
                  </a:lnTo>
                  <a:lnTo>
                    <a:pt x="2568" y="1651"/>
                  </a:lnTo>
                  <a:lnTo>
                    <a:pt x="2602" y="1651"/>
                  </a:lnTo>
                  <a:lnTo>
                    <a:pt x="2602" y="1593"/>
                  </a:lnTo>
                  <a:lnTo>
                    <a:pt x="2658" y="1565"/>
                  </a:lnTo>
                  <a:lnTo>
                    <a:pt x="2658" y="1651"/>
                  </a:lnTo>
                  <a:lnTo>
                    <a:pt x="2708" y="1651"/>
                  </a:lnTo>
                  <a:lnTo>
                    <a:pt x="2708" y="1702"/>
                  </a:lnTo>
                  <a:lnTo>
                    <a:pt x="2658" y="1702"/>
                  </a:lnTo>
                  <a:lnTo>
                    <a:pt x="2658" y="1797"/>
                  </a:lnTo>
                  <a:close/>
                  <a:moveTo>
                    <a:pt x="2550" y="1869"/>
                  </a:moveTo>
                  <a:lnTo>
                    <a:pt x="2550" y="1869"/>
                  </a:lnTo>
                  <a:lnTo>
                    <a:pt x="2540" y="1873"/>
                  </a:lnTo>
                  <a:lnTo>
                    <a:pt x="2529" y="1877"/>
                  </a:lnTo>
                  <a:lnTo>
                    <a:pt x="2516" y="1879"/>
                  </a:lnTo>
                  <a:lnTo>
                    <a:pt x="2504" y="1880"/>
                  </a:lnTo>
                  <a:lnTo>
                    <a:pt x="2504" y="1880"/>
                  </a:lnTo>
                  <a:lnTo>
                    <a:pt x="2495" y="1879"/>
                  </a:lnTo>
                  <a:lnTo>
                    <a:pt x="2489" y="1878"/>
                  </a:lnTo>
                  <a:lnTo>
                    <a:pt x="2482" y="1876"/>
                  </a:lnTo>
                  <a:lnTo>
                    <a:pt x="2475" y="1873"/>
                  </a:lnTo>
                  <a:lnTo>
                    <a:pt x="2471" y="1870"/>
                  </a:lnTo>
                  <a:lnTo>
                    <a:pt x="2465" y="1867"/>
                  </a:lnTo>
                  <a:lnTo>
                    <a:pt x="2461" y="1862"/>
                  </a:lnTo>
                  <a:lnTo>
                    <a:pt x="2458" y="1857"/>
                  </a:lnTo>
                  <a:lnTo>
                    <a:pt x="2451" y="1847"/>
                  </a:lnTo>
                  <a:lnTo>
                    <a:pt x="2448" y="1834"/>
                  </a:lnTo>
                  <a:lnTo>
                    <a:pt x="2444" y="1823"/>
                  </a:lnTo>
                  <a:lnTo>
                    <a:pt x="2444" y="1811"/>
                  </a:lnTo>
                  <a:lnTo>
                    <a:pt x="2444" y="1702"/>
                  </a:lnTo>
                  <a:lnTo>
                    <a:pt x="2410" y="1702"/>
                  </a:lnTo>
                  <a:lnTo>
                    <a:pt x="2410" y="1651"/>
                  </a:lnTo>
                  <a:lnTo>
                    <a:pt x="2444" y="1651"/>
                  </a:lnTo>
                  <a:lnTo>
                    <a:pt x="2444" y="1593"/>
                  </a:lnTo>
                  <a:lnTo>
                    <a:pt x="2500" y="1565"/>
                  </a:lnTo>
                  <a:lnTo>
                    <a:pt x="2500" y="1651"/>
                  </a:lnTo>
                  <a:lnTo>
                    <a:pt x="2546" y="1651"/>
                  </a:lnTo>
                  <a:lnTo>
                    <a:pt x="2546" y="1702"/>
                  </a:lnTo>
                  <a:lnTo>
                    <a:pt x="2500" y="1702"/>
                  </a:lnTo>
                  <a:lnTo>
                    <a:pt x="2500" y="1797"/>
                  </a:lnTo>
                  <a:lnTo>
                    <a:pt x="2500" y="1797"/>
                  </a:lnTo>
                  <a:lnTo>
                    <a:pt x="2500" y="1804"/>
                  </a:lnTo>
                  <a:lnTo>
                    <a:pt x="2501" y="1810"/>
                  </a:lnTo>
                  <a:lnTo>
                    <a:pt x="2503" y="1815"/>
                  </a:lnTo>
                  <a:lnTo>
                    <a:pt x="2505" y="1820"/>
                  </a:lnTo>
                  <a:lnTo>
                    <a:pt x="2509" y="1823"/>
                  </a:lnTo>
                  <a:lnTo>
                    <a:pt x="2513" y="1825"/>
                  </a:lnTo>
                  <a:lnTo>
                    <a:pt x="2518" y="1827"/>
                  </a:lnTo>
                  <a:lnTo>
                    <a:pt x="2523" y="1827"/>
                  </a:lnTo>
                  <a:lnTo>
                    <a:pt x="2523" y="1827"/>
                  </a:lnTo>
                  <a:lnTo>
                    <a:pt x="2532" y="1827"/>
                  </a:lnTo>
                  <a:lnTo>
                    <a:pt x="2541" y="1824"/>
                  </a:lnTo>
                  <a:lnTo>
                    <a:pt x="2549" y="1821"/>
                  </a:lnTo>
                  <a:lnTo>
                    <a:pt x="2556" y="1817"/>
                  </a:lnTo>
                  <a:lnTo>
                    <a:pt x="2550" y="1869"/>
                  </a:lnTo>
                  <a:close/>
                  <a:moveTo>
                    <a:pt x="3096" y="1713"/>
                  </a:moveTo>
                  <a:lnTo>
                    <a:pt x="3096" y="1713"/>
                  </a:lnTo>
                  <a:lnTo>
                    <a:pt x="3088" y="1708"/>
                  </a:lnTo>
                  <a:lnTo>
                    <a:pt x="3079" y="1704"/>
                  </a:lnTo>
                  <a:lnTo>
                    <a:pt x="3069" y="1702"/>
                  </a:lnTo>
                  <a:lnTo>
                    <a:pt x="3059" y="1701"/>
                  </a:lnTo>
                  <a:lnTo>
                    <a:pt x="3059" y="1701"/>
                  </a:lnTo>
                  <a:lnTo>
                    <a:pt x="3050" y="1702"/>
                  </a:lnTo>
                  <a:lnTo>
                    <a:pt x="3041" y="1704"/>
                  </a:lnTo>
                  <a:lnTo>
                    <a:pt x="3034" y="1709"/>
                  </a:lnTo>
                  <a:lnTo>
                    <a:pt x="3029" y="1714"/>
                  </a:lnTo>
                  <a:lnTo>
                    <a:pt x="3024" y="1721"/>
                  </a:lnTo>
                  <a:lnTo>
                    <a:pt x="3022" y="1730"/>
                  </a:lnTo>
                  <a:lnTo>
                    <a:pt x="3020" y="1741"/>
                  </a:lnTo>
                  <a:lnTo>
                    <a:pt x="3019" y="1753"/>
                  </a:lnTo>
                  <a:lnTo>
                    <a:pt x="3019" y="1874"/>
                  </a:lnTo>
                  <a:lnTo>
                    <a:pt x="2964" y="1874"/>
                  </a:lnTo>
                  <a:lnTo>
                    <a:pt x="2964" y="1651"/>
                  </a:lnTo>
                  <a:lnTo>
                    <a:pt x="3019" y="1651"/>
                  </a:lnTo>
                  <a:lnTo>
                    <a:pt x="3019" y="1670"/>
                  </a:lnTo>
                  <a:lnTo>
                    <a:pt x="3019" y="1670"/>
                  </a:lnTo>
                  <a:lnTo>
                    <a:pt x="3024" y="1664"/>
                  </a:lnTo>
                  <a:lnTo>
                    <a:pt x="3030" y="1659"/>
                  </a:lnTo>
                  <a:lnTo>
                    <a:pt x="3036" y="1655"/>
                  </a:lnTo>
                  <a:lnTo>
                    <a:pt x="3042" y="1652"/>
                  </a:lnTo>
                  <a:lnTo>
                    <a:pt x="3048" y="1649"/>
                  </a:lnTo>
                  <a:lnTo>
                    <a:pt x="3054" y="1648"/>
                  </a:lnTo>
                  <a:lnTo>
                    <a:pt x="3061" y="1646"/>
                  </a:lnTo>
                  <a:lnTo>
                    <a:pt x="3069" y="1645"/>
                  </a:lnTo>
                  <a:lnTo>
                    <a:pt x="3069" y="1645"/>
                  </a:lnTo>
                  <a:lnTo>
                    <a:pt x="3080" y="1646"/>
                  </a:lnTo>
                  <a:lnTo>
                    <a:pt x="3091" y="1650"/>
                  </a:lnTo>
                  <a:lnTo>
                    <a:pt x="3101" y="1653"/>
                  </a:lnTo>
                  <a:lnTo>
                    <a:pt x="3110" y="1659"/>
                  </a:lnTo>
                  <a:lnTo>
                    <a:pt x="3096" y="1713"/>
                  </a:lnTo>
                  <a:close/>
                  <a:moveTo>
                    <a:pt x="597" y="1591"/>
                  </a:moveTo>
                  <a:lnTo>
                    <a:pt x="597" y="1619"/>
                  </a:lnTo>
                  <a:lnTo>
                    <a:pt x="541" y="1619"/>
                  </a:lnTo>
                  <a:lnTo>
                    <a:pt x="541" y="1563"/>
                  </a:lnTo>
                  <a:lnTo>
                    <a:pt x="597" y="1563"/>
                  </a:lnTo>
                  <a:lnTo>
                    <a:pt x="597" y="1591"/>
                  </a:lnTo>
                  <a:close/>
                  <a:moveTo>
                    <a:pt x="981" y="1651"/>
                  </a:moveTo>
                  <a:lnTo>
                    <a:pt x="1037" y="1651"/>
                  </a:lnTo>
                  <a:lnTo>
                    <a:pt x="1037" y="1751"/>
                  </a:lnTo>
                  <a:lnTo>
                    <a:pt x="1037" y="1874"/>
                  </a:lnTo>
                  <a:lnTo>
                    <a:pt x="981" y="1874"/>
                  </a:lnTo>
                  <a:lnTo>
                    <a:pt x="981" y="1651"/>
                  </a:lnTo>
                  <a:close/>
                  <a:moveTo>
                    <a:pt x="1037" y="1591"/>
                  </a:moveTo>
                  <a:lnTo>
                    <a:pt x="1037" y="1619"/>
                  </a:lnTo>
                  <a:lnTo>
                    <a:pt x="981" y="1619"/>
                  </a:lnTo>
                  <a:lnTo>
                    <a:pt x="981" y="1563"/>
                  </a:lnTo>
                  <a:lnTo>
                    <a:pt x="1037" y="1563"/>
                  </a:lnTo>
                  <a:lnTo>
                    <a:pt x="1037" y="1591"/>
                  </a:lnTo>
                  <a:close/>
                  <a:moveTo>
                    <a:pt x="2558" y="2058"/>
                  </a:moveTo>
                  <a:lnTo>
                    <a:pt x="2558" y="2058"/>
                  </a:lnTo>
                  <a:lnTo>
                    <a:pt x="2552" y="2053"/>
                  </a:lnTo>
                  <a:lnTo>
                    <a:pt x="2546" y="2049"/>
                  </a:lnTo>
                  <a:lnTo>
                    <a:pt x="2541" y="2046"/>
                  </a:lnTo>
                  <a:lnTo>
                    <a:pt x="2534" y="2042"/>
                  </a:lnTo>
                  <a:lnTo>
                    <a:pt x="2529" y="2040"/>
                  </a:lnTo>
                  <a:lnTo>
                    <a:pt x="2522" y="2039"/>
                  </a:lnTo>
                  <a:lnTo>
                    <a:pt x="2508" y="2037"/>
                  </a:lnTo>
                  <a:lnTo>
                    <a:pt x="2508" y="2037"/>
                  </a:lnTo>
                  <a:lnTo>
                    <a:pt x="2498" y="2038"/>
                  </a:lnTo>
                  <a:lnTo>
                    <a:pt x="2489" y="2039"/>
                  </a:lnTo>
                  <a:lnTo>
                    <a:pt x="2480" y="2042"/>
                  </a:lnTo>
                  <a:lnTo>
                    <a:pt x="2471" y="2046"/>
                  </a:lnTo>
                  <a:lnTo>
                    <a:pt x="2463" y="2050"/>
                  </a:lnTo>
                  <a:lnTo>
                    <a:pt x="2456" y="2055"/>
                  </a:lnTo>
                  <a:lnTo>
                    <a:pt x="2450" y="2061"/>
                  </a:lnTo>
                  <a:lnTo>
                    <a:pt x="2443" y="2068"/>
                  </a:lnTo>
                  <a:lnTo>
                    <a:pt x="2439" y="2076"/>
                  </a:lnTo>
                  <a:lnTo>
                    <a:pt x="2433" y="2085"/>
                  </a:lnTo>
                  <a:lnTo>
                    <a:pt x="2430" y="2093"/>
                  </a:lnTo>
                  <a:lnTo>
                    <a:pt x="2426" y="2105"/>
                  </a:lnTo>
                  <a:lnTo>
                    <a:pt x="2423" y="2115"/>
                  </a:lnTo>
                  <a:lnTo>
                    <a:pt x="2422" y="2127"/>
                  </a:lnTo>
                  <a:lnTo>
                    <a:pt x="2421" y="2139"/>
                  </a:lnTo>
                  <a:lnTo>
                    <a:pt x="2420" y="2152"/>
                  </a:lnTo>
                  <a:lnTo>
                    <a:pt x="2420" y="2152"/>
                  </a:lnTo>
                  <a:lnTo>
                    <a:pt x="2421" y="2166"/>
                  </a:lnTo>
                  <a:lnTo>
                    <a:pt x="2422" y="2178"/>
                  </a:lnTo>
                  <a:lnTo>
                    <a:pt x="2423" y="2190"/>
                  </a:lnTo>
                  <a:lnTo>
                    <a:pt x="2426" y="2202"/>
                  </a:lnTo>
                  <a:lnTo>
                    <a:pt x="2429" y="2212"/>
                  </a:lnTo>
                  <a:lnTo>
                    <a:pt x="2433" y="2222"/>
                  </a:lnTo>
                  <a:lnTo>
                    <a:pt x="2438" y="2231"/>
                  </a:lnTo>
                  <a:lnTo>
                    <a:pt x="2443" y="2239"/>
                  </a:lnTo>
                  <a:lnTo>
                    <a:pt x="2449" y="2247"/>
                  </a:lnTo>
                  <a:lnTo>
                    <a:pt x="2455" y="2252"/>
                  </a:lnTo>
                  <a:lnTo>
                    <a:pt x="2462" y="2258"/>
                  </a:lnTo>
                  <a:lnTo>
                    <a:pt x="2470" y="2262"/>
                  </a:lnTo>
                  <a:lnTo>
                    <a:pt x="2479" y="2267"/>
                  </a:lnTo>
                  <a:lnTo>
                    <a:pt x="2488" y="2269"/>
                  </a:lnTo>
                  <a:lnTo>
                    <a:pt x="2496" y="2270"/>
                  </a:lnTo>
                  <a:lnTo>
                    <a:pt x="2506" y="2271"/>
                  </a:lnTo>
                  <a:lnTo>
                    <a:pt x="2506" y="2271"/>
                  </a:lnTo>
                  <a:lnTo>
                    <a:pt x="2513" y="2270"/>
                  </a:lnTo>
                  <a:lnTo>
                    <a:pt x="2521" y="2269"/>
                  </a:lnTo>
                  <a:lnTo>
                    <a:pt x="2528" y="2268"/>
                  </a:lnTo>
                  <a:lnTo>
                    <a:pt x="2533" y="2266"/>
                  </a:lnTo>
                  <a:lnTo>
                    <a:pt x="2540" y="2262"/>
                  </a:lnTo>
                  <a:lnTo>
                    <a:pt x="2546" y="2259"/>
                  </a:lnTo>
                  <a:lnTo>
                    <a:pt x="2552" y="2255"/>
                  </a:lnTo>
                  <a:lnTo>
                    <a:pt x="2558" y="2249"/>
                  </a:lnTo>
                  <a:lnTo>
                    <a:pt x="2558" y="2266"/>
                  </a:lnTo>
                  <a:lnTo>
                    <a:pt x="2613" y="2266"/>
                  </a:lnTo>
                  <a:lnTo>
                    <a:pt x="2613" y="1949"/>
                  </a:lnTo>
                  <a:lnTo>
                    <a:pt x="2558" y="1977"/>
                  </a:lnTo>
                  <a:lnTo>
                    <a:pt x="2558" y="2058"/>
                  </a:lnTo>
                  <a:close/>
                  <a:moveTo>
                    <a:pt x="2519" y="2220"/>
                  </a:moveTo>
                  <a:lnTo>
                    <a:pt x="2519" y="2220"/>
                  </a:lnTo>
                  <a:lnTo>
                    <a:pt x="2511" y="2219"/>
                  </a:lnTo>
                  <a:lnTo>
                    <a:pt x="2504" y="2217"/>
                  </a:lnTo>
                  <a:lnTo>
                    <a:pt x="2496" y="2214"/>
                  </a:lnTo>
                  <a:lnTo>
                    <a:pt x="2490" y="2207"/>
                  </a:lnTo>
                  <a:lnTo>
                    <a:pt x="2484" y="2198"/>
                  </a:lnTo>
                  <a:lnTo>
                    <a:pt x="2480" y="2186"/>
                  </a:lnTo>
                  <a:lnTo>
                    <a:pt x="2478" y="2170"/>
                  </a:lnTo>
                  <a:lnTo>
                    <a:pt x="2476" y="2150"/>
                  </a:lnTo>
                  <a:lnTo>
                    <a:pt x="2476" y="2150"/>
                  </a:lnTo>
                  <a:lnTo>
                    <a:pt x="2478" y="2133"/>
                  </a:lnTo>
                  <a:lnTo>
                    <a:pt x="2480" y="2119"/>
                  </a:lnTo>
                  <a:lnTo>
                    <a:pt x="2484" y="2108"/>
                  </a:lnTo>
                  <a:lnTo>
                    <a:pt x="2490" y="2100"/>
                  </a:lnTo>
                  <a:lnTo>
                    <a:pt x="2496" y="2095"/>
                  </a:lnTo>
                  <a:lnTo>
                    <a:pt x="2503" y="2090"/>
                  </a:lnTo>
                  <a:lnTo>
                    <a:pt x="2511" y="2089"/>
                  </a:lnTo>
                  <a:lnTo>
                    <a:pt x="2518" y="2088"/>
                  </a:lnTo>
                  <a:lnTo>
                    <a:pt x="2518" y="2088"/>
                  </a:lnTo>
                  <a:lnTo>
                    <a:pt x="2525" y="2089"/>
                  </a:lnTo>
                  <a:lnTo>
                    <a:pt x="2532" y="2090"/>
                  </a:lnTo>
                  <a:lnTo>
                    <a:pt x="2538" y="2092"/>
                  </a:lnTo>
                  <a:lnTo>
                    <a:pt x="2543" y="2096"/>
                  </a:lnTo>
                  <a:lnTo>
                    <a:pt x="2548" y="2099"/>
                  </a:lnTo>
                  <a:lnTo>
                    <a:pt x="2552" y="2102"/>
                  </a:lnTo>
                  <a:lnTo>
                    <a:pt x="2558" y="2110"/>
                  </a:lnTo>
                  <a:lnTo>
                    <a:pt x="2558" y="2198"/>
                  </a:lnTo>
                  <a:lnTo>
                    <a:pt x="2558" y="2198"/>
                  </a:lnTo>
                  <a:lnTo>
                    <a:pt x="2551" y="2206"/>
                  </a:lnTo>
                  <a:lnTo>
                    <a:pt x="2543" y="2212"/>
                  </a:lnTo>
                  <a:lnTo>
                    <a:pt x="2538" y="2216"/>
                  </a:lnTo>
                  <a:lnTo>
                    <a:pt x="2532" y="2218"/>
                  </a:lnTo>
                  <a:lnTo>
                    <a:pt x="2525" y="2219"/>
                  </a:lnTo>
                  <a:lnTo>
                    <a:pt x="2519" y="2220"/>
                  </a:lnTo>
                  <a:lnTo>
                    <a:pt x="2519" y="2220"/>
                  </a:lnTo>
                  <a:close/>
                  <a:moveTo>
                    <a:pt x="677" y="2105"/>
                  </a:moveTo>
                  <a:lnTo>
                    <a:pt x="677" y="2105"/>
                  </a:lnTo>
                  <a:lnTo>
                    <a:pt x="669" y="2100"/>
                  </a:lnTo>
                  <a:lnTo>
                    <a:pt x="660" y="2096"/>
                  </a:lnTo>
                  <a:lnTo>
                    <a:pt x="650" y="2093"/>
                  </a:lnTo>
                  <a:lnTo>
                    <a:pt x="640" y="2092"/>
                  </a:lnTo>
                  <a:lnTo>
                    <a:pt x="640" y="2092"/>
                  </a:lnTo>
                  <a:lnTo>
                    <a:pt x="631" y="2093"/>
                  </a:lnTo>
                  <a:lnTo>
                    <a:pt x="622" y="2096"/>
                  </a:lnTo>
                  <a:lnTo>
                    <a:pt x="616" y="2100"/>
                  </a:lnTo>
                  <a:lnTo>
                    <a:pt x="610" y="2106"/>
                  </a:lnTo>
                  <a:lnTo>
                    <a:pt x="606" y="2112"/>
                  </a:lnTo>
                  <a:lnTo>
                    <a:pt x="604" y="2121"/>
                  </a:lnTo>
                  <a:lnTo>
                    <a:pt x="601" y="2132"/>
                  </a:lnTo>
                  <a:lnTo>
                    <a:pt x="600" y="2145"/>
                  </a:lnTo>
                  <a:lnTo>
                    <a:pt x="600" y="2266"/>
                  </a:lnTo>
                  <a:lnTo>
                    <a:pt x="546" y="2266"/>
                  </a:lnTo>
                  <a:lnTo>
                    <a:pt x="546" y="2042"/>
                  </a:lnTo>
                  <a:lnTo>
                    <a:pt x="600" y="2042"/>
                  </a:lnTo>
                  <a:lnTo>
                    <a:pt x="600" y="2061"/>
                  </a:lnTo>
                  <a:lnTo>
                    <a:pt x="600" y="2061"/>
                  </a:lnTo>
                  <a:lnTo>
                    <a:pt x="606" y="2056"/>
                  </a:lnTo>
                  <a:lnTo>
                    <a:pt x="611" y="2050"/>
                  </a:lnTo>
                  <a:lnTo>
                    <a:pt x="617" y="2047"/>
                  </a:lnTo>
                  <a:lnTo>
                    <a:pt x="624" y="2043"/>
                  </a:lnTo>
                  <a:lnTo>
                    <a:pt x="629" y="2040"/>
                  </a:lnTo>
                  <a:lnTo>
                    <a:pt x="636" y="2039"/>
                  </a:lnTo>
                  <a:lnTo>
                    <a:pt x="644" y="2038"/>
                  </a:lnTo>
                  <a:lnTo>
                    <a:pt x="650" y="2037"/>
                  </a:lnTo>
                  <a:lnTo>
                    <a:pt x="650" y="2037"/>
                  </a:lnTo>
                  <a:lnTo>
                    <a:pt x="661" y="2038"/>
                  </a:lnTo>
                  <a:lnTo>
                    <a:pt x="672" y="2041"/>
                  </a:lnTo>
                  <a:lnTo>
                    <a:pt x="684" y="2046"/>
                  </a:lnTo>
                  <a:lnTo>
                    <a:pt x="692" y="2051"/>
                  </a:lnTo>
                  <a:lnTo>
                    <a:pt x="677" y="2105"/>
                  </a:lnTo>
                  <a:close/>
                  <a:moveTo>
                    <a:pt x="242" y="2042"/>
                  </a:moveTo>
                  <a:lnTo>
                    <a:pt x="297" y="2042"/>
                  </a:lnTo>
                  <a:lnTo>
                    <a:pt x="233" y="2266"/>
                  </a:lnTo>
                  <a:lnTo>
                    <a:pt x="186" y="2266"/>
                  </a:lnTo>
                  <a:lnTo>
                    <a:pt x="161" y="2174"/>
                  </a:lnTo>
                  <a:lnTo>
                    <a:pt x="161" y="2174"/>
                  </a:lnTo>
                  <a:lnTo>
                    <a:pt x="149" y="2125"/>
                  </a:lnTo>
                  <a:lnTo>
                    <a:pt x="149" y="2125"/>
                  </a:lnTo>
                  <a:lnTo>
                    <a:pt x="143" y="2148"/>
                  </a:lnTo>
                  <a:lnTo>
                    <a:pt x="137" y="2175"/>
                  </a:lnTo>
                  <a:lnTo>
                    <a:pt x="111" y="2266"/>
                  </a:lnTo>
                  <a:lnTo>
                    <a:pt x="63" y="2266"/>
                  </a:lnTo>
                  <a:lnTo>
                    <a:pt x="63" y="2265"/>
                  </a:lnTo>
                  <a:lnTo>
                    <a:pt x="0" y="2042"/>
                  </a:lnTo>
                  <a:lnTo>
                    <a:pt x="58" y="2042"/>
                  </a:lnTo>
                  <a:lnTo>
                    <a:pt x="78" y="2126"/>
                  </a:lnTo>
                  <a:lnTo>
                    <a:pt x="78" y="2126"/>
                  </a:lnTo>
                  <a:lnTo>
                    <a:pt x="83" y="2152"/>
                  </a:lnTo>
                  <a:lnTo>
                    <a:pt x="89" y="2180"/>
                  </a:lnTo>
                  <a:lnTo>
                    <a:pt x="89" y="2180"/>
                  </a:lnTo>
                  <a:lnTo>
                    <a:pt x="96" y="2152"/>
                  </a:lnTo>
                  <a:lnTo>
                    <a:pt x="102" y="2125"/>
                  </a:lnTo>
                  <a:lnTo>
                    <a:pt x="126" y="2042"/>
                  </a:lnTo>
                  <a:lnTo>
                    <a:pt x="173" y="2042"/>
                  </a:lnTo>
                  <a:lnTo>
                    <a:pt x="197" y="2125"/>
                  </a:lnTo>
                  <a:lnTo>
                    <a:pt x="197" y="2125"/>
                  </a:lnTo>
                  <a:lnTo>
                    <a:pt x="203" y="2151"/>
                  </a:lnTo>
                  <a:lnTo>
                    <a:pt x="210" y="2181"/>
                  </a:lnTo>
                  <a:lnTo>
                    <a:pt x="210" y="2181"/>
                  </a:lnTo>
                  <a:lnTo>
                    <a:pt x="215" y="2156"/>
                  </a:lnTo>
                  <a:lnTo>
                    <a:pt x="221" y="2125"/>
                  </a:lnTo>
                  <a:lnTo>
                    <a:pt x="242" y="2042"/>
                  </a:lnTo>
                  <a:close/>
                  <a:moveTo>
                    <a:pt x="409" y="2037"/>
                  </a:moveTo>
                  <a:lnTo>
                    <a:pt x="409" y="2037"/>
                  </a:lnTo>
                  <a:lnTo>
                    <a:pt x="399" y="2038"/>
                  </a:lnTo>
                  <a:lnTo>
                    <a:pt x="388" y="2039"/>
                  </a:lnTo>
                  <a:lnTo>
                    <a:pt x="378" y="2042"/>
                  </a:lnTo>
                  <a:lnTo>
                    <a:pt x="369" y="2046"/>
                  </a:lnTo>
                  <a:lnTo>
                    <a:pt x="360" y="2050"/>
                  </a:lnTo>
                  <a:lnTo>
                    <a:pt x="351" y="2056"/>
                  </a:lnTo>
                  <a:lnTo>
                    <a:pt x="343" y="2062"/>
                  </a:lnTo>
                  <a:lnTo>
                    <a:pt x="337" y="2070"/>
                  </a:lnTo>
                  <a:lnTo>
                    <a:pt x="330" y="2078"/>
                  </a:lnTo>
                  <a:lnTo>
                    <a:pt x="325" y="2087"/>
                  </a:lnTo>
                  <a:lnTo>
                    <a:pt x="319" y="2097"/>
                  </a:lnTo>
                  <a:lnTo>
                    <a:pt x="316" y="2107"/>
                  </a:lnTo>
                  <a:lnTo>
                    <a:pt x="312" y="2118"/>
                  </a:lnTo>
                  <a:lnTo>
                    <a:pt x="310" y="2129"/>
                  </a:lnTo>
                  <a:lnTo>
                    <a:pt x="308" y="2141"/>
                  </a:lnTo>
                  <a:lnTo>
                    <a:pt x="308" y="2155"/>
                  </a:lnTo>
                  <a:lnTo>
                    <a:pt x="308" y="2155"/>
                  </a:lnTo>
                  <a:lnTo>
                    <a:pt x="308" y="2167"/>
                  </a:lnTo>
                  <a:lnTo>
                    <a:pt x="310" y="2179"/>
                  </a:lnTo>
                  <a:lnTo>
                    <a:pt x="312" y="2190"/>
                  </a:lnTo>
                  <a:lnTo>
                    <a:pt x="316" y="2201"/>
                  </a:lnTo>
                  <a:lnTo>
                    <a:pt x="319" y="2211"/>
                  </a:lnTo>
                  <a:lnTo>
                    <a:pt x="325" y="2221"/>
                  </a:lnTo>
                  <a:lnTo>
                    <a:pt x="330" y="2230"/>
                  </a:lnTo>
                  <a:lnTo>
                    <a:pt x="337" y="2238"/>
                  </a:lnTo>
                  <a:lnTo>
                    <a:pt x="343" y="2246"/>
                  </a:lnTo>
                  <a:lnTo>
                    <a:pt x="351" y="2252"/>
                  </a:lnTo>
                  <a:lnTo>
                    <a:pt x="360" y="2258"/>
                  </a:lnTo>
                  <a:lnTo>
                    <a:pt x="369" y="2262"/>
                  </a:lnTo>
                  <a:lnTo>
                    <a:pt x="378" y="2266"/>
                  </a:lnTo>
                  <a:lnTo>
                    <a:pt x="388" y="2269"/>
                  </a:lnTo>
                  <a:lnTo>
                    <a:pt x="399" y="2270"/>
                  </a:lnTo>
                  <a:lnTo>
                    <a:pt x="409" y="2271"/>
                  </a:lnTo>
                  <a:lnTo>
                    <a:pt x="409" y="2271"/>
                  </a:lnTo>
                  <a:lnTo>
                    <a:pt x="420" y="2270"/>
                  </a:lnTo>
                  <a:lnTo>
                    <a:pt x="431" y="2269"/>
                  </a:lnTo>
                  <a:lnTo>
                    <a:pt x="441" y="2266"/>
                  </a:lnTo>
                  <a:lnTo>
                    <a:pt x="450" y="2262"/>
                  </a:lnTo>
                  <a:lnTo>
                    <a:pt x="459" y="2258"/>
                  </a:lnTo>
                  <a:lnTo>
                    <a:pt x="468" y="2252"/>
                  </a:lnTo>
                  <a:lnTo>
                    <a:pt x="476" y="2246"/>
                  </a:lnTo>
                  <a:lnTo>
                    <a:pt x="482" y="2238"/>
                  </a:lnTo>
                  <a:lnTo>
                    <a:pt x="489" y="2230"/>
                  </a:lnTo>
                  <a:lnTo>
                    <a:pt x="495" y="2221"/>
                  </a:lnTo>
                  <a:lnTo>
                    <a:pt x="499" y="2211"/>
                  </a:lnTo>
                  <a:lnTo>
                    <a:pt x="504" y="2201"/>
                  </a:lnTo>
                  <a:lnTo>
                    <a:pt x="507" y="2190"/>
                  </a:lnTo>
                  <a:lnTo>
                    <a:pt x="509" y="2179"/>
                  </a:lnTo>
                  <a:lnTo>
                    <a:pt x="511" y="2167"/>
                  </a:lnTo>
                  <a:lnTo>
                    <a:pt x="511" y="2155"/>
                  </a:lnTo>
                  <a:lnTo>
                    <a:pt x="511" y="2155"/>
                  </a:lnTo>
                  <a:lnTo>
                    <a:pt x="511" y="2141"/>
                  </a:lnTo>
                  <a:lnTo>
                    <a:pt x="509" y="2129"/>
                  </a:lnTo>
                  <a:lnTo>
                    <a:pt x="507" y="2118"/>
                  </a:lnTo>
                  <a:lnTo>
                    <a:pt x="504" y="2107"/>
                  </a:lnTo>
                  <a:lnTo>
                    <a:pt x="499" y="2097"/>
                  </a:lnTo>
                  <a:lnTo>
                    <a:pt x="495" y="2087"/>
                  </a:lnTo>
                  <a:lnTo>
                    <a:pt x="489" y="2078"/>
                  </a:lnTo>
                  <a:lnTo>
                    <a:pt x="482" y="2070"/>
                  </a:lnTo>
                  <a:lnTo>
                    <a:pt x="476" y="2062"/>
                  </a:lnTo>
                  <a:lnTo>
                    <a:pt x="468" y="2056"/>
                  </a:lnTo>
                  <a:lnTo>
                    <a:pt x="459" y="2050"/>
                  </a:lnTo>
                  <a:lnTo>
                    <a:pt x="450" y="2046"/>
                  </a:lnTo>
                  <a:lnTo>
                    <a:pt x="441" y="2042"/>
                  </a:lnTo>
                  <a:lnTo>
                    <a:pt x="431" y="2039"/>
                  </a:lnTo>
                  <a:lnTo>
                    <a:pt x="420" y="2038"/>
                  </a:lnTo>
                  <a:lnTo>
                    <a:pt x="409" y="2037"/>
                  </a:lnTo>
                  <a:lnTo>
                    <a:pt x="409" y="2037"/>
                  </a:lnTo>
                  <a:close/>
                  <a:moveTo>
                    <a:pt x="409" y="2219"/>
                  </a:moveTo>
                  <a:lnTo>
                    <a:pt x="409" y="2219"/>
                  </a:lnTo>
                  <a:lnTo>
                    <a:pt x="399" y="2218"/>
                  </a:lnTo>
                  <a:lnTo>
                    <a:pt x="390" y="2215"/>
                  </a:lnTo>
                  <a:lnTo>
                    <a:pt x="383" y="2209"/>
                  </a:lnTo>
                  <a:lnTo>
                    <a:pt x="377" y="2201"/>
                  </a:lnTo>
                  <a:lnTo>
                    <a:pt x="371" y="2192"/>
                  </a:lnTo>
                  <a:lnTo>
                    <a:pt x="367" y="2181"/>
                  </a:lnTo>
                  <a:lnTo>
                    <a:pt x="365" y="2168"/>
                  </a:lnTo>
                  <a:lnTo>
                    <a:pt x="365" y="2155"/>
                  </a:lnTo>
                  <a:lnTo>
                    <a:pt x="365" y="2155"/>
                  </a:lnTo>
                  <a:lnTo>
                    <a:pt x="365" y="2140"/>
                  </a:lnTo>
                  <a:lnTo>
                    <a:pt x="367" y="2127"/>
                  </a:lnTo>
                  <a:lnTo>
                    <a:pt x="371" y="2117"/>
                  </a:lnTo>
                  <a:lnTo>
                    <a:pt x="377" y="2107"/>
                  </a:lnTo>
                  <a:lnTo>
                    <a:pt x="383" y="2099"/>
                  </a:lnTo>
                  <a:lnTo>
                    <a:pt x="390" y="2093"/>
                  </a:lnTo>
                  <a:lnTo>
                    <a:pt x="399" y="2090"/>
                  </a:lnTo>
                  <a:lnTo>
                    <a:pt x="409" y="2089"/>
                  </a:lnTo>
                  <a:lnTo>
                    <a:pt x="409" y="2089"/>
                  </a:lnTo>
                  <a:lnTo>
                    <a:pt x="419" y="2090"/>
                  </a:lnTo>
                  <a:lnTo>
                    <a:pt x="428" y="2093"/>
                  </a:lnTo>
                  <a:lnTo>
                    <a:pt x="436" y="2099"/>
                  </a:lnTo>
                  <a:lnTo>
                    <a:pt x="442" y="2107"/>
                  </a:lnTo>
                  <a:lnTo>
                    <a:pt x="448" y="2117"/>
                  </a:lnTo>
                  <a:lnTo>
                    <a:pt x="451" y="2127"/>
                  </a:lnTo>
                  <a:lnTo>
                    <a:pt x="453" y="2140"/>
                  </a:lnTo>
                  <a:lnTo>
                    <a:pt x="455" y="2155"/>
                  </a:lnTo>
                  <a:lnTo>
                    <a:pt x="455" y="2155"/>
                  </a:lnTo>
                  <a:lnTo>
                    <a:pt x="453" y="2168"/>
                  </a:lnTo>
                  <a:lnTo>
                    <a:pt x="451" y="2181"/>
                  </a:lnTo>
                  <a:lnTo>
                    <a:pt x="448" y="2192"/>
                  </a:lnTo>
                  <a:lnTo>
                    <a:pt x="442" y="2201"/>
                  </a:lnTo>
                  <a:lnTo>
                    <a:pt x="436" y="2209"/>
                  </a:lnTo>
                  <a:lnTo>
                    <a:pt x="428" y="2215"/>
                  </a:lnTo>
                  <a:lnTo>
                    <a:pt x="419" y="2218"/>
                  </a:lnTo>
                  <a:lnTo>
                    <a:pt x="409" y="2219"/>
                  </a:lnTo>
                  <a:lnTo>
                    <a:pt x="409" y="2219"/>
                  </a:lnTo>
                  <a:close/>
                  <a:moveTo>
                    <a:pt x="2285" y="2105"/>
                  </a:moveTo>
                  <a:lnTo>
                    <a:pt x="2285" y="2105"/>
                  </a:lnTo>
                  <a:lnTo>
                    <a:pt x="2276" y="2100"/>
                  </a:lnTo>
                  <a:lnTo>
                    <a:pt x="2267" y="2096"/>
                  </a:lnTo>
                  <a:lnTo>
                    <a:pt x="2257" y="2093"/>
                  </a:lnTo>
                  <a:lnTo>
                    <a:pt x="2249" y="2092"/>
                  </a:lnTo>
                  <a:lnTo>
                    <a:pt x="2249" y="2092"/>
                  </a:lnTo>
                  <a:lnTo>
                    <a:pt x="2239" y="2093"/>
                  </a:lnTo>
                  <a:lnTo>
                    <a:pt x="2231" y="2096"/>
                  </a:lnTo>
                  <a:lnTo>
                    <a:pt x="2224" y="2100"/>
                  </a:lnTo>
                  <a:lnTo>
                    <a:pt x="2219" y="2106"/>
                  </a:lnTo>
                  <a:lnTo>
                    <a:pt x="2214" y="2112"/>
                  </a:lnTo>
                  <a:lnTo>
                    <a:pt x="2211" y="2121"/>
                  </a:lnTo>
                  <a:lnTo>
                    <a:pt x="2209" y="2132"/>
                  </a:lnTo>
                  <a:lnTo>
                    <a:pt x="2209" y="2145"/>
                  </a:lnTo>
                  <a:lnTo>
                    <a:pt x="2209" y="2266"/>
                  </a:lnTo>
                  <a:lnTo>
                    <a:pt x="2153" y="2266"/>
                  </a:lnTo>
                  <a:lnTo>
                    <a:pt x="2153" y="2042"/>
                  </a:lnTo>
                  <a:lnTo>
                    <a:pt x="2209" y="2042"/>
                  </a:lnTo>
                  <a:lnTo>
                    <a:pt x="2209" y="2061"/>
                  </a:lnTo>
                  <a:lnTo>
                    <a:pt x="2209" y="2061"/>
                  </a:lnTo>
                  <a:lnTo>
                    <a:pt x="2213" y="2056"/>
                  </a:lnTo>
                  <a:lnTo>
                    <a:pt x="2219" y="2050"/>
                  </a:lnTo>
                  <a:lnTo>
                    <a:pt x="2224" y="2047"/>
                  </a:lnTo>
                  <a:lnTo>
                    <a:pt x="2231" y="2043"/>
                  </a:lnTo>
                  <a:lnTo>
                    <a:pt x="2237" y="2040"/>
                  </a:lnTo>
                  <a:lnTo>
                    <a:pt x="2244" y="2039"/>
                  </a:lnTo>
                  <a:lnTo>
                    <a:pt x="2251" y="2038"/>
                  </a:lnTo>
                  <a:lnTo>
                    <a:pt x="2257" y="2037"/>
                  </a:lnTo>
                  <a:lnTo>
                    <a:pt x="2257" y="2037"/>
                  </a:lnTo>
                  <a:lnTo>
                    <a:pt x="2269" y="2038"/>
                  </a:lnTo>
                  <a:lnTo>
                    <a:pt x="2280" y="2041"/>
                  </a:lnTo>
                  <a:lnTo>
                    <a:pt x="2291" y="2046"/>
                  </a:lnTo>
                  <a:lnTo>
                    <a:pt x="2300" y="2051"/>
                  </a:lnTo>
                  <a:lnTo>
                    <a:pt x="2285" y="2105"/>
                  </a:lnTo>
                  <a:close/>
                  <a:moveTo>
                    <a:pt x="1850" y="2042"/>
                  </a:moveTo>
                  <a:lnTo>
                    <a:pt x="1904" y="2042"/>
                  </a:lnTo>
                  <a:lnTo>
                    <a:pt x="1841" y="2266"/>
                  </a:lnTo>
                  <a:lnTo>
                    <a:pt x="1793" y="2266"/>
                  </a:lnTo>
                  <a:lnTo>
                    <a:pt x="1768" y="2174"/>
                  </a:lnTo>
                  <a:lnTo>
                    <a:pt x="1768" y="2174"/>
                  </a:lnTo>
                  <a:lnTo>
                    <a:pt x="1756" y="2125"/>
                  </a:lnTo>
                  <a:lnTo>
                    <a:pt x="1756" y="2125"/>
                  </a:lnTo>
                  <a:lnTo>
                    <a:pt x="1751" y="2148"/>
                  </a:lnTo>
                  <a:lnTo>
                    <a:pt x="1744" y="2175"/>
                  </a:lnTo>
                  <a:lnTo>
                    <a:pt x="1720" y="2266"/>
                  </a:lnTo>
                  <a:lnTo>
                    <a:pt x="1672" y="2266"/>
                  </a:lnTo>
                  <a:lnTo>
                    <a:pt x="1671" y="2265"/>
                  </a:lnTo>
                  <a:lnTo>
                    <a:pt x="1608" y="2042"/>
                  </a:lnTo>
                  <a:lnTo>
                    <a:pt x="1665" y="2042"/>
                  </a:lnTo>
                  <a:lnTo>
                    <a:pt x="1686" y="2126"/>
                  </a:lnTo>
                  <a:lnTo>
                    <a:pt x="1686" y="2126"/>
                  </a:lnTo>
                  <a:lnTo>
                    <a:pt x="1692" y="2152"/>
                  </a:lnTo>
                  <a:lnTo>
                    <a:pt x="1697" y="2180"/>
                  </a:lnTo>
                  <a:lnTo>
                    <a:pt x="1697" y="2180"/>
                  </a:lnTo>
                  <a:lnTo>
                    <a:pt x="1703" y="2152"/>
                  </a:lnTo>
                  <a:lnTo>
                    <a:pt x="1711" y="2125"/>
                  </a:lnTo>
                  <a:lnTo>
                    <a:pt x="1734" y="2042"/>
                  </a:lnTo>
                  <a:lnTo>
                    <a:pt x="1781" y="2042"/>
                  </a:lnTo>
                  <a:lnTo>
                    <a:pt x="1804" y="2125"/>
                  </a:lnTo>
                  <a:lnTo>
                    <a:pt x="1804" y="2125"/>
                  </a:lnTo>
                  <a:lnTo>
                    <a:pt x="1811" y="2151"/>
                  </a:lnTo>
                  <a:lnTo>
                    <a:pt x="1817" y="2181"/>
                  </a:lnTo>
                  <a:lnTo>
                    <a:pt x="1817" y="2181"/>
                  </a:lnTo>
                  <a:lnTo>
                    <a:pt x="1823" y="2156"/>
                  </a:lnTo>
                  <a:lnTo>
                    <a:pt x="1830" y="2125"/>
                  </a:lnTo>
                  <a:lnTo>
                    <a:pt x="1850" y="2042"/>
                  </a:lnTo>
                  <a:close/>
                  <a:moveTo>
                    <a:pt x="2016" y="2037"/>
                  </a:moveTo>
                  <a:lnTo>
                    <a:pt x="2016" y="2037"/>
                  </a:lnTo>
                  <a:lnTo>
                    <a:pt x="2006" y="2038"/>
                  </a:lnTo>
                  <a:lnTo>
                    <a:pt x="1995" y="2039"/>
                  </a:lnTo>
                  <a:lnTo>
                    <a:pt x="1985" y="2042"/>
                  </a:lnTo>
                  <a:lnTo>
                    <a:pt x="1976" y="2046"/>
                  </a:lnTo>
                  <a:lnTo>
                    <a:pt x="1967" y="2050"/>
                  </a:lnTo>
                  <a:lnTo>
                    <a:pt x="1958" y="2057"/>
                  </a:lnTo>
                  <a:lnTo>
                    <a:pt x="1951" y="2062"/>
                  </a:lnTo>
                  <a:lnTo>
                    <a:pt x="1944" y="2070"/>
                  </a:lnTo>
                  <a:lnTo>
                    <a:pt x="1937" y="2078"/>
                  </a:lnTo>
                  <a:lnTo>
                    <a:pt x="1932" y="2087"/>
                  </a:lnTo>
                  <a:lnTo>
                    <a:pt x="1926" y="2097"/>
                  </a:lnTo>
                  <a:lnTo>
                    <a:pt x="1923" y="2107"/>
                  </a:lnTo>
                  <a:lnTo>
                    <a:pt x="1920" y="2118"/>
                  </a:lnTo>
                  <a:lnTo>
                    <a:pt x="1916" y="2130"/>
                  </a:lnTo>
                  <a:lnTo>
                    <a:pt x="1915" y="2141"/>
                  </a:lnTo>
                  <a:lnTo>
                    <a:pt x="1915" y="2155"/>
                  </a:lnTo>
                  <a:lnTo>
                    <a:pt x="1915" y="2155"/>
                  </a:lnTo>
                  <a:lnTo>
                    <a:pt x="1915" y="2167"/>
                  </a:lnTo>
                  <a:lnTo>
                    <a:pt x="1916" y="2179"/>
                  </a:lnTo>
                  <a:lnTo>
                    <a:pt x="1920" y="2190"/>
                  </a:lnTo>
                  <a:lnTo>
                    <a:pt x="1923" y="2201"/>
                  </a:lnTo>
                  <a:lnTo>
                    <a:pt x="1926" y="2211"/>
                  </a:lnTo>
                  <a:lnTo>
                    <a:pt x="1932" y="2221"/>
                  </a:lnTo>
                  <a:lnTo>
                    <a:pt x="1937" y="2230"/>
                  </a:lnTo>
                  <a:lnTo>
                    <a:pt x="1944" y="2238"/>
                  </a:lnTo>
                  <a:lnTo>
                    <a:pt x="1951" y="2246"/>
                  </a:lnTo>
                  <a:lnTo>
                    <a:pt x="1958" y="2252"/>
                  </a:lnTo>
                  <a:lnTo>
                    <a:pt x="1967" y="2258"/>
                  </a:lnTo>
                  <a:lnTo>
                    <a:pt x="1976" y="2262"/>
                  </a:lnTo>
                  <a:lnTo>
                    <a:pt x="1985" y="2266"/>
                  </a:lnTo>
                  <a:lnTo>
                    <a:pt x="1995" y="2269"/>
                  </a:lnTo>
                  <a:lnTo>
                    <a:pt x="2006" y="2270"/>
                  </a:lnTo>
                  <a:lnTo>
                    <a:pt x="2016" y="2271"/>
                  </a:lnTo>
                  <a:lnTo>
                    <a:pt x="2016" y="2271"/>
                  </a:lnTo>
                  <a:lnTo>
                    <a:pt x="2027" y="2270"/>
                  </a:lnTo>
                  <a:lnTo>
                    <a:pt x="2039" y="2269"/>
                  </a:lnTo>
                  <a:lnTo>
                    <a:pt x="2049" y="2266"/>
                  </a:lnTo>
                  <a:lnTo>
                    <a:pt x="2057" y="2262"/>
                  </a:lnTo>
                  <a:lnTo>
                    <a:pt x="2066" y="2258"/>
                  </a:lnTo>
                  <a:lnTo>
                    <a:pt x="2075" y="2252"/>
                  </a:lnTo>
                  <a:lnTo>
                    <a:pt x="2083" y="2246"/>
                  </a:lnTo>
                  <a:lnTo>
                    <a:pt x="2090" y="2238"/>
                  </a:lnTo>
                  <a:lnTo>
                    <a:pt x="2096" y="2230"/>
                  </a:lnTo>
                  <a:lnTo>
                    <a:pt x="2102" y="2221"/>
                  </a:lnTo>
                  <a:lnTo>
                    <a:pt x="2106" y="2211"/>
                  </a:lnTo>
                  <a:lnTo>
                    <a:pt x="2111" y="2201"/>
                  </a:lnTo>
                  <a:lnTo>
                    <a:pt x="2114" y="2190"/>
                  </a:lnTo>
                  <a:lnTo>
                    <a:pt x="2116" y="2179"/>
                  </a:lnTo>
                  <a:lnTo>
                    <a:pt x="2119" y="2167"/>
                  </a:lnTo>
                  <a:lnTo>
                    <a:pt x="2119" y="2155"/>
                  </a:lnTo>
                  <a:lnTo>
                    <a:pt x="2119" y="2155"/>
                  </a:lnTo>
                  <a:lnTo>
                    <a:pt x="2119" y="2141"/>
                  </a:lnTo>
                  <a:lnTo>
                    <a:pt x="2116" y="2130"/>
                  </a:lnTo>
                  <a:lnTo>
                    <a:pt x="2114" y="2118"/>
                  </a:lnTo>
                  <a:lnTo>
                    <a:pt x="2111" y="2107"/>
                  </a:lnTo>
                  <a:lnTo>
                    <a:pt x="2106" y="2097"/>
                  </a:lnTo>
                  <a:lnTo>
                    <a:pt x="2102" y="2087"/>
                  </a:lnTo>
                  <a:lnTo>
                    <a:pt x="2096" y="2078"/>
                  </a:lnTo>
                  <a:lnTo>
                    <a:pt x="2090" y="2070"/>
                  </a:lnTo>
                  <a:lnTo>
                    <a:pt x="2083" y="2062"/>
                  </a:lnTo>
                  <a:lnTo>
                    <a:pt x="2075" y="2057"/>
                  </a:lnTo>
                  <a:lnTo>
                    <a:pt x="2066" y="2050"/>
                  </a:lnTo>
                  <a:lnTo>
                    <a:pt x="2057" y="2046"/>
                  </a:lnTo>
                  <a:lnTo>
                    <a:pt x="2049" y="2042"/>
                  </a:lnTo>
                  <a:lnTo>
                    <a:pt x="2039" y="2039"/>
                  </a:lnTo>
                  <a:lnTo>
                    <a:pt x="2027" y="2038"/>
                  </a:lnTo>
                  <a:lnTo>
                    <a:pt x="2016" y="2037"/>
                  </a:lnTo>
                  <a:lnTo>
                    <a:pt x="2016" y="2037"/>
                  </a:lnTo>
                  <a:close/>
                  <a:moveTo>
                    <a:pt x="2016" y="2219"/>
                  </a:moveTo>
                  <a:lnTo>
                    <a:pt x="2016" y="2219"/>
                  </a:lnTo>
                  <a:lnTo>
                    <a:pt x="2006" y="2218"/>
                  </a:lnTo>
                  <a:lnTo>
                    <a:pt x="1998" y="2215"/>
                  </a:lnTo>
                  <a:lnTo>
                    <a:pt x="1991" y="2209"/>
                  </a:lnTo>
                  <a:lnTo>
                    <a:pt x="1984" y="2201"/>
                  </a:lnTo>
                  <a:lnTo>
                    <a:pt x="1978" y="2192"/>
                  </a:lnTo>
                  <a:lnTo>
                    <a:pt x="1974" y="2181"/>
                  </a:lnTo>
                  <a:lnTo>
                    <a:pt x="1972" y="2168"/>
                  </a:lnTo>
                  <a:lnTo>
                    <a:pt x="1972" y="2155"/>
                  </a:lnTo>
                  <a:lnTo>
                    <a:pt x="1972" y="2155"/>
                  </a:lnTo>
                  <a:lnTo>
                    <a:pt x="1972" y="2140"/>
                  </a:lnTo>
                  <a:lnTo>
                    <a:pt x="1974" y="2128"/>
                  </a:lnTo>
                  <a:lnTo>
                    <a:pt x="1978" y="2117"/>
                  </a:lnTo>
                  <a:lnTo>
                    <a:pt x="1984" y="2107"/>
                  </a:lnTo>
                  <a:lnTo>
                    <a:pt x="1991" y="2099"/>
                  </a:lnTo>
                  <a:lnTo>
                    <a:pt x="1998" y="2093"/>
                  </a:lnTo>
                  <a:lnTo>
                    <a:pt x="2006" y="2090"/>
                  </a:lnTo>
                  <a:lnTo>
                    <a:pt x="2016" y="2089"/>
                  </a:lnTo>
                  <a:lnTo>
                    <a:pt x="2016" y="2089"/>
                  </a:lnTo>
                  <a:lnTo>
                    <a:pt x="2026" y="2090"/>
                  </a:lnTo>
                  <a:lnTo>
                    <a:pt x="2035" y="2093"/>
                  </a:lnTo>
                  <a:lnTo>
                    <a:pt x="2043" y="2099"/>
                  </a:lnTo>
                  <a:lnTo>
                    <a:pt x="2050" y="2107"/>
                  </a:lnTo>
                  <a:lnTo>
                    <a:pt x="2055" y="2117"/>
                  </a:lnTo>
                  <a:lnTo>
                    <a:pt x="2059" y="2128"/>
                  </a:lnTo>
                  <a:lnTo>
                    <a:pt x="2061" y="2140"/>
                  </a:lnTo>
                  <a:lnTo>
                    <a:pt x="2062" y="2155"/>
                  </a:lnTo>
                  <a:lnTo>
                    <a:pt x="2062" y="2155"/>
                  </a:lnTo>
                  <a:lnTo>
                    <a:pt x="2061" y="2168"/>
                  </a:lnTo>
                  <a:lnTo>
                    <a:pt x="2059" y="2181"/>
                  </a:lnTo>
                  <a:lnTo>
                    <a:pt x="2055" y="2192"/>
                  </a:lnTo>
                  <a:lnTo>
                    <a:pt x="2050" y="2201"/>
                  </a:lnTo>
                  <a:lnTo>
                    <a:pt x="2043" y="2209"/>
                  </a:lnTo>
                  <a:lnTo>
                    <a:pt x="2035" y="2215"/>
                  </a:lnTo>
                  <a:lnTo>
                    <a:pt x="2026" y="2218"/>
                  </a:lnTo>
                  <a:lnTo>
                    <a:pt x="2016" y="2219"/>
                  </a:lnTo>
                  <a:lnTo>
                    <a:pt x="2016" y="2219"/>
                  </a:lnTo>
                  <a:close/>
                  <a:moveTo>
                    <a:pt x="843" y="2116"/>
                  </a:moveTo>
                  <a:lnTo>
                    <a:pt x="910" y="2266"/>
                  </a:lnTo>
                  <a:lnTo>
                    <a:pt x="849" y="2266"/>
                  </a:lnTo>
                  <a:lnTo>
                    <a:pt x="803" y="2162"/>
                  </a:lnTo>
                  <a:lnTo>
                    <a:pt x="772" y="2199"/>
                  </a:lnTo>
                  <a:lnTo>
                    <a:pt x="772" y="2266"/>
                  </a:lnTo>
                  <a:lnTo>
                    <a:pt x="718" y="2266"/>
                  </a:lnTo>
                  <a:lnTo>
                    <a:pt x="718" y="1977"/>
                  </a:lnTo>
                  <a:lnTo>
                    <a:pt x="772" y="1949"/>
                  </a:lnTo>
                  <a:lnTo>
                    <a:pt x="772" y="2128"/>
                  </a:lnTo>
                  <a:lnTo>
                    <a:pt x="772" y="2128"/>
                  </a:lnTo>
                  <a:lnTo>
                    <a:pt x="794" y="2099"/>
                  </a:lnTo>
                  <a:lnTo>
                    <a:pt x="838" y="2042"/>
                  </a:lnTo>
                  <a:lnTo>
                    <a:pt x="903" y="2042"/>
                  </a:lnTo>
                  <a:lnTo>
                    <a:pt x="843" y="2116"/>
                  </a:lnTo>
                  <a:close/>
                  <a:moveTo>
                    <a:pt x="1105" y="2266"/>
                  </a:moveTo>
                  <a:lnTo>
                    <a:pt x="1049" y="2266"/>
                  </a:lnTo>
                  <a:lnTo>
                    <a:pt x="1049" y="2042"/>
                  </a:lnTo>
                  <a:lnTo>
                    <a:pt x="1105" y="2042"/>
                  </a:lnTo>
                  <a:lnTo>
                    <a:pt x="1105" y="2061"/>
                  </a:lnTo>
                  <a:lnTo>
                    <a:pt x="1105" y="2061"/>
                  </a:lnTo>
                  <a:lnTo>
                    <a:pt x="1110" y="2056"/>
                  </a:lnTo>
                  <a:lnTo>
                    <a:pt x="1116" y="2051"/>
                  </a:lnTo>
                  <a:lnTo>
                    <a:pt x="1123" y="2047"/>
                  </a:lnTo>
                  <a:lnTo>
                    <a:pt x="1129" y="2043"/>
                  </a:lnTo>
                  <a:lnTo>
                    <a:pt x="1137" y="2041"/>
                  </a:lnTo>
                  <a:lnTo>
                    <a:pt x="1145" y="2039"/>
                  </a:lnTo>
                  <a:lnTo>
                    <a:pt x="1153" y="2038"/>
                  </a:lnTo>
                  <a:lnTo>
                    <a:pt x="1162" y="2037"/>
                  </a:lnTo>
                  <a:lnTo>
                    <a:pt x="1162" y="2037"/>
                  </a:lnTo>
                  <a:lnTo>
                    <a:pt x="1172" y="2038"/>
                  </a:lnTo>
                  <a:lnTo>
                    <a:pt x="1180" y="2039"/>
                  </a:lnTo>
                  <a:lnTo>
                    <a:pt x="1188" y="2041"/>
                  </a:lnTo>
                  <a:lnTo>
                    <a:pt x="1197" y="2043"/>
                  </a:lnTo>
                  <a:lnTo>
                    <a:pt x="1204" y="2048"/>
                  </a:lnTo>
                  <a:lnTo>
                    <a:pt x="1210" y="2052"/>
                  </a:lnTo>
                  <a:lnTo>
                    <a:pt x="1217" y="2057"/>
                  </a:lnTo>
                  <a:lnTo>
                    <a:pt x="1223" y="2063"/>
                  </a:lnTo>
                  <a:lnTo>
                    <a:pt x="1227" y="2070"/>
                  </a:lnTo>
                  <a:lnTo>
                    <a:pt x="1232" y="2078"/>
                  </a:lnTo>
                  <a:lnTo>
                    <a:pt x="1235" y="2086"/>
                  </a:lnTo>
                  <a:lnTo>
                    <a:pt x="1238" y="2096"/>
                  </a:lnTo>
                  <a:lnTo>
                    <a:pt x="1240" y="2106"/>
                  </a:lnTo>
                  <a:lnTo>
                    <a:pt x="1242" y="2116"/>
                  </a:lnTo>
                  <a:lnTo>
                    <a:pt x="1243" y="2127"/>
                  </a:lnTo>
                  <a:lnTo>
                    <a:pt x="1244" y="2139"/>
                  </a:lnTo>
                  <a:lnTo>
                    <a:pt x="1244" y="2266"/>
                  </a:lnTo>
                  <a:lnTo>
                    <a:pt x="1188" y="2266"/>
                  </a:lnTo>
                  <a:lnTo>
                    <a:pt x="1188" y="2142"/>
                  </a:lnTo>
                  <a:lnTo>
                    <a:pt x="1188" y="2142"/>
                  </a:lnTo>
                  <a:lnTo>
                    <a:pt x="1187" y="2130"/>
                  </a:lnTo>
                  <a:lnTo>
                    <a:pt x="1186" y="2118"/>
                  </a:lnTo>
                  <a:lnTo>
                    <a:pt x="1183" y="2109"/>
                  </a:lnTo>
                  <a:lnTo>
                    <a:pt x="1178" y="2101"/>
                  </a:lnTo>
                  <a:lnTo>
                    <a:pt x="1173" y="2096"/>
                  </a:lnTo>
                  <a:lnTo>
                    <a:pt x="1166" y="2091"/>
                  </a:lnTo>
                  <a:lnTo>
                    <a:pt x="1157" y="2089"/>
                  </a:lnTo>
                  <a:lnTo>
                    <a:pt x="1147" y="2088"/>
                  </a:lnTo>
                  <a:lnTo>
                    <a:pt x="1147" y="2088"/>
                  </a:lnTo>
                  <a:lnTo>
                    <a:pt x="1138" y="2089"/>
                  </a:lnTo>
                  <a:lnTo>
                    <a:pt x="1129" y="2091"/>
                  </a:lnTo>
                  <a:lnTo>
                    <a:pt x="1122" y="2096"/>
                  </a:lnTo>
                  <a:lnTo>
                    <a:pt x="1116" y="2102"/>
                  </a:lnTo>
                  <a:lnTo>
                    <a:pt x="1112" y="2109"/>
                  </a:lnTo>
                  <a:lnTo>
                    <a:pt x="1108" y="2119"/>
                  </a:lnTo>
                  <a:lnTo>
                    <a:pt x="1106" y="2130"/>
                  </a:lnTo>
                  <a:lnTo>
                    <a:pt x="1105" y="2142"/>
                  </a:lnTo>
                  <a:lnTo>
                    <a:pt x="1105" y="2266"/>
                  </a:lnTo>
                  <a:close/>
                  <a:moveTo>
                    <a:pt x="1418" y="2058"/>
                  </a:moveTo>
                  <a:lnTo>
                    <a:pt x="1418" y="2058"/>
                  </a:lnTo>
                  <a:lnTo>
                    <a:pt x="1413" y="2053"/>
                  </a:lnTo>
                  <a:lnTo>
                    <a:pt x="1407" y="2049"/>
                  </a:lnTo>
                  <a:lnTo>
                    <a:pt x="1402" y="2046"/>
                  </a:lnTo>
                  <a:lnTo>
                    <a:pt x="1395" y="2042"/>
                  </a:lnTo>
                  <a:lnTo>
                    <a:pt x="1388" y="2040"/>
                  </a:lnTo>
                  <a:lnTo>
                    <a:pt x="1382" y="2039"/>
                  </a:lnTo>
                  <a:lnTo>
                    <a:pt x="1375" y="2038"/>
                  </a:lnTo>
                  <a:lnTo>
                    <a:pt x="1368" y="2037"/>
                  </a:lnTo>
                  <a:lnTo>
                    <a:pt x="1368" y="2037"/>
                  </a:lnTo>
                  <a:lnTo>
                    <a:pt x="1358" y="2038"/>
                  </a:lnTo>
                  <a:lnTo>
                    <a:pt x="1349" y="2039"/>
                  </a:lnTo>
                  <a:lnTo>
                    <a:pt x="1340" y="2041"/>
                  </a:lnTo>
                  <a:lnTo>
                    <a:pt x="1332" y="2046"/>
                  </a:lnTo>
                  <a:lnTo>
                    <a:pt x="1324" y="2049"/>
                  </a:lnTo>
                  <a:lnTo>
                    <a:pt x="1317" y="2055"/>
                  </a:lnTo>
                  <a:lnTo>
                    <a:pt x="1310" y="2061"/>
                  </a:lnTo>
                  <a:lnTo>
                    <a:pt x="1304" y="2068"/>
                  </a:lnTo>
                  <a:lnTo>
                    <a:pt x="1298" y="2076"/>
                  </a:lnTo>
                  <a:lnTo>
                    <a:pt x="1294" y="2085"/>
                  </a:lnTo>
                  <a:lnTo>
                    <a:pt x="1289" y="2093"/>
                  </a:lnTo>
                  <a:lnTo>
                    <a:pt x="1286" y="2105"/>
                  </a:lnTo>
                  <a:lnTo>
                    <a:pt x="1284" y="2115"/>
                  </a:lnTo>
                  <a:lnTo>
                    <a:pt x="1282" y="2127"/>
                  </a:lnTo>
                  <a:lnTo>
                    <a:pt x="1280" y="2139"/>
                  </a:lnTo>
                  <a:lnTo>
                    <a:pt x="1280" y="2151"/>
                  </a:lnTo>
                  <a:lnTo>
                    <a:pt x="1280" y="2151"/>
                  </a:lnTo>
                  <a:lnTo>
                    <a:pt x="1280" y="2166"/>
                  </a:lnTo>
                  <a:lnTo>
                    <a:pt x="1282" y="2178"/>
                  </a:lnTo>
                  <a:lnTo>
                    <a:pt x="1284" y="2190"/>
                  </a:lnTo>
                  <a:lnTo>
                    <a:pt x="1286" y="2202"/>
                  </a:lnTo>
                  <a:lnTo>
                    <a:pt x="1289" y="2212"/>
                  </a:lnTo>
                  <a:lnTo>
                    <a:pt x="1294" y="2222"/>
                  </a:lnTo>
                  <a:lnTo>
                    <a:pt x="1298" y="2231"/>
                  </a:lnTo>
                  <a:lnTo>
                    <a:pt x="1304" y="2239"/>
                  </a:lnTo>
                  <a:lnTo>
                    <a:pt x="1309" y="2247"/>
                  </a:lnTo>
                  <a:lnTo>
                    <a:pt x="1316" y="2252"/>
                  </a:lnTo>
                  <a:lnTo>
                    <a:pt x="1323" y="2258"/>
                  </a:lnTo>
                  <a:lnTo>
                    <a:pt x="1330" y="2262"/>
                  </a:lnTo>
                  <a:lnTo>
                    <a:pt x="1339" y="2266"/>
                  </a:lnTo>
                  <a:lnTo>
                    <a:pt x="1348" y="2269"/>
                  </a:lnTo>
                  <a:lnTo>
                    <a:pt x="1357" y="2270"/>
                  </a:lnTo>
                  <a:lnTo>
                    <a:pt x="1367" y="2271"/>
                  </a:lnTo>
                  <a:lnTo>
                    <a:pt x="1367" y="2271"/>
                  </a:lnTo>
                  <a:lnTo>
                    <a:pt x="1374" y="2270"/>
                  </a:lnTo>
                  <a:lnTo>
                    <a:pt x="1382" y="2269"/>
                  </a:lnTo>
                  <a:lnTo>
                    <a:pt x="1388" y="2268"/>
                  </a:lnTo>
                  <a:lnTo>
                    <a:pt x="1395" y="2266"/>
                  </a:lnTo>
                  <a:lnTo>
                    <a:pt x="1401" y="2262"/>
                  </a:lnTo>
                  <a:lnTo>
                    <a:pt x="1407" y="2259"/>
                  </a:lnTo>
                  <a:lnTo>
                    <a:pt x="1413" y="2255"/>
                  </a:lnTo>
                  <a:lnTo>
                    <a:pt x="1418" y="2249"/>
                  </a:lnTo>
                  <a:lnTo>
                    <a:pt x="1418" y="2255"/>
                  </a:lnTo>
                  <a:lnTo>
                    <a:pt x="1418" y="2255"/>
                  </a:lnTo>
                  <a:lnTo>
                    <a:pt x="1418" y="2264"/>
                  </a:lnTo>
                  <a:lnTo>
                    <a:pt x="1417" y="2274"/>
                  </a:lnTo>
                  <a:lnTo>
                    <a:pt x="1414" y="2284"/>
                  </a:lnTo>
                  <a:lnTo>
                    <a:pt x="1412" y="2288"/>
                  </a:lnTo>
                  <a:lnTo>
                    <a:pt x="1409" y="2293"/>
                  </a:lnTo>
                  <a:lnTo>
                    <a:pt x="1405" y="2297"/>
                  </a:lnTo>
                  <a:lnTo>
                    <a:pt x="1401" y="2301"/>
                  </a:lnTo>
                  <a:lnTo>
                    <a:pt x="1395" y="2305"/>
                  </a:lnTo>
                  <a:lnTo>
                    <a:pt x="1388" y="2308"/>
                  </a:lnTo>
                  <a:lnTo>
                    <a:pt x="1379" y="2310"/>
                  </a:lnTo>
                  <a:lnTo>
                    <a:pt x="1370" y="2313"/>
                  </a:lnTo>
                  <a:lnTo>
                    <a:pt x="1359" y="2314"/>
                  </a:lnTo>
                  <a:lnTo>
                    <a:pt x="1346" y="2314"/>
                  </a:lnTo>
                  <a:lnTo>
                    <a:pt x="1344" y="2314"/>
                  </a:lnTo>
                  <a:lnTo>
                    <a:pt x="1364" y="2357"/>
                  </a:lnTo>
                  <a:lnTo>
                    <a:pt x="1365" y="2357"/>
                  </a:lnTo>
                  <a:lnTo>
                    <a:pt x="1365" y="2357"/>
                  </a:lnTo>
                  <a:lnTo>
                    <a:pt x="1378" y="2357"/>
                  </a:lnTo>
                  <a:lnTo>
                    <a:pt x="1390" y="2356"/>
                  </a:lnTo>
                  <a:lnTo>
                    <a:pt x="1402" y="2353"/>
                  </a:lnTo>
                  <a:lnTo>
                    <a:pt x="1413" y="2350"/>
                  </a:lnTo>
                  <a:lnTo>
                    <a:pt x="1423" y="2346"/>
                  </a:lnTo>
                  <a:lnTo>
                    <a:pt x="1432" y="2341"/>
                  </a:lnTo>
                  <a:lnTo>
                    <a:pt x="1439" y="2336"/>
                  </a:lnTo>
                  <a:lnTo>
                    <a:pt x="1446" y="2329"/>
                  </a:lnTo>
                  <a:lnTo>
                    <a:pt x="1453" y="2321"/>
                  </a:lnTo>
                  <a:lnTo>
                    <a:pt x="1458" y="2314"/>
                  </a:lnTo>
                  <a:lnTo>
                    <a:pt x="1463" y="2304"/>
                  </a:lnTo>
                  <a:lnTo>
                    <a:pt x="1466" y="2294"/>
                  </a:lnTo>
                  <a:lnTo>
                    <a:pt x="1469" y="2284"/>
                  </a:lnTo>
                  <a:lnTo>
                    <a:pt x="1472" y="2271"/>
                  </a:lnTo>
                  <a:lnTo>
                    <a:pt x="1473" y="2259"/>
                  </a:lnTo>
                  <a:lnTo>
                    <a:pt x="1473" y="2246"/>
                  </a:lnTo>
                  <a:lnTo>
                    <a:pt x="1473" y="2042"/>
                  </a:lnTo>
                  <a:lnTo>
                    <a:pt x="1418" y="2042"/>
                  </a:lnTo>
                  <a:lnTo>
                    <a:pt x="1418" y="2058"/>
                  </a:lnTo>
                  <a:close/>
                  <a:moveTo>
                    <a:pt x="1418" y="2110"/>
                  </a:moveTo>
                  <a:lnTo>
                    <a:pt x="1418" y="2198"/>
                  </a:lnTo>
                  <a:lnTo>
                    <a:pt x="1418" y="2198"/>
                  </a:lnTo>
                  <a:lnTo>
                    <a:pt x="1411" y="2206"/>
                  </a:lnTo>
                  <a:lnTo>
                    <a:pt x="1403" y="2214"/>
                  </a:lnTo>
                  <a:lnTo>
                    <a:pt x="1397" y="2216"/>
                  </a:lnTo>
                  <a:lnTo>
                    <a:pt x="1392" y="2218"/>
                  </a:lnTo>
                  <a:lnTo>
                    <a:pt x="1386" y="2219"/>
                  </a:lnTo>
                  <a:lnTo>
                    <a:pt x="1378" y="2220"/>
                  </a:lnTo>
                  <a:lnTo>
                    <a:pt x="1378" y="2220"/>
                  </a:lnTo>
                  <a:lnTo>
                    <a:pt x="1372" y="2219"/>
                  </a:lnTo>
                  <a:lnTo>
                    <a:pt x="1364" y="2217"/>
                  </a:lnTo>
                  <a:lnTo>
                    <a:pt x="1357" y="2214"/>
                  </a:lnTo>
                  <a:lnTo>
                    <a:pt x="1350" y="2207"/>
                  </a:lnTo>
                  <a:lnTo>
                    <a:pt x="1345" y="2198"/>
                  </a:lnTo>
                  <a:lnTo>
                    <a:pt x="1340" y="2186"/>
                  </a:lnTo>
                  <a:lnTo>
                    <a:pt x="1338" y="2170"/>
                  </a:lnTo>
                  <a:lnTo>
                    <a:pt x="1337" y="2150"/>
                  </a:lnTo>
                  <a:lnTo>
                    <a:pt x="1337" y="2150"/>
                  </a:lnTo>
                  <a:lnTo>
                    <a:pt x="1338" y="2133"/>
                  </a:lnTo>
                  <a:lnTo>
                    <a:pt x="1340" y="2119"/>
                  </a:lnTo>
                  <a:lnTo>
                    <a:pt x="1345" y="2108"/>
                  </a:lnTo>
                  <a:lnTo>
                    <a:pt x="1350" y="2100"/>
                  </a:lnTo>
                  <a:lnTo>
                    <a:pt x="1357" y="2095"/>
                  </a:lnTo>
                  <a:lnTo>
                    <a:pt x="1364" y="2090"/>
                  </a:lnTo>
                  <a:lnTo>
                    <a:pt x="1372" y="2089"/>
                  </a:lnTo>
                  <a:lnTo>
                    <a:pt x="1378" y="2088"/>
                  </a:lnTo>
                  <a:lnTo>
                    <a:pt x="1378" y="2088"/>
                  </a:lnTo>
                  <a:lnTo>
                    <a:pt x="1386" y="2089"/>
                  </a:lnTo>
                  <a:lnTo>
                    <a:pt x="1393" y="2090"/>
                  </a:lnTo>
                  <a:lnTo>
                    <a:pt x="1398" y="2092"/>
                  </a:lnTo>
                  <a:lnTo>
                    <a:pt x="1404" y="2096"/>
                  </a:lnTo>
                  <a:lnTo>
                    <a:pt x="1408" y="2099"/>
                  </a:lnTo>
                  <a:lnTo>
                    <a:pt x="1412" y="2102"/>
                  </a:lnTo>
                  <a:lnTo>
                    <a:pt x="1418" y="2110"/>
                  </a:lnTo>
                  <a:lnTo>
                    <a:pt x="1418" y="2110"/>
                  </a:lnTo>
                  <a:close/>
                  <a:moveTo>
                    <a:pt x="945" y="2042"/>
                  </a:moveTo>
                  <a:lnTo>
                    <a:pt x="1000" y="2042"/>
                  </a:lnTo>
                  <a:lnTo>
                    <a:pt x="1000" y="2139"/>
                  </a:lnTo>
                  <a:lnTo>
                    <a:pt x="1000" y="2266"/>
                  </a:lnTo>
                  <a:lnTo>
                    <a:pt x="945" y="2266"/>
                  </a:lnTo>
                  <a:lnTo>
                    <a:pt x="945" y="2042"/>
                  </a:lnTo>
                  <a:close/>
                  <a:moveTo>
                    <a:pt x="1000" y="1982"/>
                  </a:moveTo>
                  <a:lnTo>
                    <a:pt x="1000" y="2010"/>
                  </a:lnTo>
                  <a:lnTo>
                    <a:pt x="945" y="2010"/>
                  </a:lnTo>
                  <a:lnTo>
                    <a:pt x="945" y="1954"/>
                  </a:lnTo>
                  <a:lnTo>
                    <a:pt x="1000" y="1954"/>
                  </a:lnTo>
                  <a:lnTo>
                    <a:pt x="1000" y="1982"/>
                  </a:lnTo>
                  <a:close/>
                  <a:moveTo>
                    <a:pt x="2325" y="1977"/>
                  </a:moveTo>
                  <a:lnTo>
                    <a:pt x="2381" y="1949"/>
                  </a:lnTo>
                  <a:lnTo>
                    <a:pt x="2381" y="2144"/>
                  </a:lnTo>
                  <a:lnTo>
                    <a:pt x="2381" y="2266"/>
                  </a:lnTo>
                  <a:lnTo>
                    <a:pt x="2325" y="2266"/>
                  </a:lnTo>
                  <a:lnTo>
                    <a:pt x="2325" y="1977"/>
                  </a:lnTo>
                  <a:close/>
                  <a:moveTo>
                    <a:pt x="400" y="762"/>
                  </a:moveTo>
                  <a:lnTo>
                    <a:pt x="856" y="762"/>
                  </a:lnTo>
                  <a:lnTo>
                    <a:pt x="856" y="498"/>
                  </a:lnTo>
                  <a:lnTo>
                    <a:pt x="400" y="498"/>
                  </a:lnTo>
                  <a:lnTo>
                    <a:pt x="400" y="290"/>
                  </a:lnTo>
                  <a:lnTo>
                    <a:pt x="905" y="290"/>
                  </a:lnTo>
                  <a:lnTo>
                    <a:pt x="737" y="0"/>
                  </a:lnTo>
                  <a:lnTo>
                    <a:pt x="22" y="0"/>
                  </a:lnTo>
                  <a:lnTo>
                    <a:pt x="22" y="1261"/>
                  </a:lnTo>
                  <a:lnTo>
                    <a:pt x="1030" y="1261"/>
                  </a:lnTo>
                  <a:lnTo>
                    <a:pt x="1030" y="970"/>
                  </a:lnTo>
                  <a:lnTo>
                    <a:pt x="400" y="970"/>
                  </a:lnTo>
                  <a:lnTo>
                    <a:pt x="400" y="762"/>
                  </a:lnTo>
                  <a:close/>
                  <a:moveTo>
                    <a:pt x="1702" y="0"/>
                  </a:moveTo>
                  <a:lnTo>
                    <a:pt x="1487" y="411"/>
                  </a:lnTo>
                  <a:lnTo>
                    <a:pt x="1274" y="0"/>
                  </a:lnTo>
                  <a:lnTo>
                    <a:pt x="856" y="0"/>
                  </a:lnTo>
                  <a:lnTo>
                    <a:pt x="1296" y="762"/>
                  </a:lnTo>
                  <a:lnTo>
                    <a:pt x="1296" y="1261"/>
                  </a:lnTo>
                  <a:lnTo>
                    <a:pt x="1673" y="1261"/>
                  </a:lnTo>
                  <a:lnTo>
                    <a:pt x="1673" y="762"/>
                  </a:lnTo>
                  <a:lnTo>
                    <a:pt x="2114" y="0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1" name="Freeform 5">
            <a:extLst>
              <a:ext uri="{FF2B5EF4-FFF2-40B4-BE49-F238E27FC236}">
                <a16:creationId xmlns:a16="http://schemas.microsoft.com/office/drawing/2014/main" id="{AE0DBF50-B49C-43C6-A53C-44DBD118D27F}"/>
              </a:ext>
            </a:extLst>
          </p:cNvPr>
          <p:cNvSpPr>
            <a:spLocks noChangeAspect="1"/>
          </p:cNvSpPr>
          <p:nvPr userDrawn="1"/>
        </p:nvSpPr>
        <p:spPr bwMode="gray">
          <a:xfrm rot="10800000">
            <a:off x="733424" y="792738"/>
            <a:ext cx="3947467" cy="4646743"/>
          </a:xfrm>
          <a:custGeom>
            <a:avLst/>
            <a:gdLst>
              <a:gd name="connsiteX0" fmla="*/ 0 w 10000"/>
              <a:gd name="connsiteY0" fmla="*/ 0 h 9745"/>
              <a:gd name="connsiteX1" fmla="*/ 921 w 10000"/>
              <a:gd name="connsiteY1" fmla="*/ 9745 h 9745"/>
              <a:gd name="connsiteX2" fmla="*/ 10000 w 10000"/>
              <a:gd name="connsiteY2" fmla="*/ 7201 h 9745"/>
              <a:gd name="connsiteX3" fmla="*/ 10000 w 10000"/>
              <a:gd name="connsiteY3" fmla="*/ 0 h 9745"/>
              <a:gd name="connsiteX4" fmla="*/ 0 w 10000"/>
              <a:gd name="connsiteY4" fmla="*/ 0 h 9745"/>
              <a:gd name="connsiteX0" fmla="*/ 0 w 9079"/>
              <a:gd name="connsiteY0" fmla="*/ 0 h 10000"/>
              <a:gd name="connsiteX1" fmla="*/ 0 w 9079"/>
              <a:gd name="connsiteY1" fmla="*/ 10000 h 10000"/>
              <a:gd name="connsiteX2" fmla="*/ 9079 w 9079"/>
              <a:gd name="connsiteY2" fmla="*/ 7389 h 10000"/>
              <a:gd name="connsiteX3" fmla="*/ 9079 w 9079"/>
              <a:gd name="connsiteY3" fmla="*/ 0 h 10000"/>
              <a:gd name="connsiteX4" fmla="*/ 0 w 9079"/>
              <a:gd name="connsiteY4" fmla="*/ 0 h 10000"/>
              <a:gd name="connsiteX0" fmla="*/ 5 w 10000"/>
              <a:gd name="connsiteY0" fmla="*/ 2555 h 10000"/>
              <a:gd name="connsiteX1" fmla="*/ 0 w 10000"/>
              <a:gd name="connsiteY1" fmla="*/ 10000 h 10000"/>
              <a:gd name="connsiteX2" fmla="*/ 10000 w 10000"/>
              <a:gd name="connsiteY2" fmla="*/ 7389 h 10000"/>
              <a:gd name="connsiteX3" fmla="*/ 10000 w 10000"/>
              <a:gd name="connsiteY3" fmla="*/ 0 h 10000"/>
              <a:gd name="connsiteX4" fmla="*/ 5 w 10000"/>
              <a:gd name="connsiteY4" fmla="*/ 2555 h 10000"/>
              <a:gd name="connsiteX0" fmla="*/ 5 w 10000"/>
              <a:gd name="connsiteY0" fmla="*/ 0 h 7445"/>
              <a:gd name="connsiteX1" fmla="*/ 0 w 10000"/>
              <a:gd name="connsiteY1" fmla="*/ 7445 h 7445"/>
              <a:gd name="connsiteX2" fmla="*/ 10000 w 10000"/>
              <a:gd name="connsiteY2" fmla="*/ 4834 h 7445"/>
              <a:gd name="connsiteX3" fmla="*/ 10000 w 10000"/>
              <a:gd name="connsiteY3" fmla="*/ 7 h 7445"/>
              <a:gd name="connsiteX4" fmla="*/ 5 w 10000"/>
              <a:gd name="connsiteY4" fmla="*/ 0 h 7445"/>
              <a:gd name="connsiteX0" fmla="*/ 5 w 10000"/>
              <a:gd name="connsiteY0" fmla="*/ 0 h 10000"/>
              <a:gd name="connsiteX1" fmla="*/ 0 w 10000"/>
              <a:gd name="connsiteY1" fmla="*/ 10000 h 10000"/>
              <a:gd name="connsiteX2" fmla="*/ 8453 w 10000"/>
              <a:gd name="connsiteY2" fmla="*/ 7036 h 10000"/>
              <a:gd name="connsiteX3" fmla="*/ 10000 w 10000"/>
              <a:gd name="connsiteY3" fmla="*/ 9 h 10000"/>
              <a:gd name="connsiteX4" fmla="*/ 5 w 10000"/>
              <a:gd name="connsiteY4" fmla="*/ 0 h 10000"/>
              <a:gd name="connsiteX0" fmla="*/ 5 w 8453"/>
              <a:gd name="connsiteY0" fmla="*/ 4143 h 14143"/>
              <a:gd name="connsiteX1" fmla="*/ 0 w 8453"/>
              <a:gd name="connsiteY1" fmla="*/ 14143 h 14143"/>
              <a:gd name="connsiteX2" fmla="*/ 8453 w 8453"/>
              <a:gd name="connsiteY2" fmla="*/ 11179 h 14143"/>
              <a:gd name="connsiteX3" fmla="*/ 8453 w 8453"/>
              <a:gd name="connsiteY3" fmla="*/ 0 h 14143"/>
              <a:gd name="connsiteX4" fmla="*/ 5 w 8453"/>
              <a:gd name="connsiteY4" fmla="*/ 4143 h 14143"/>
              <a:gd name="connsiteX0" fmla="*/ 6 w 10000"/>
              <a:gd name="connsiteY0" fmla="*/ 0 h 10007"/>
              <a:gd name="connsiteX1" fmla="*/ 0 w 10000"/>
              <a:gd name="connsiteY1" fmla="*/ 10007 h 10007"/>
              <a:gd name="connsiteX2" fmla="*/ 10000 w 10000"/>
              <a:gd name="connsiteY2" fmla="*/ 7911 h 10007"/>
              <a:gd name="connsiteX3" fmla="*/ 10000 w 10000"/>
              <a:gd name="connsiteY3" fmla="*/ 7 h 10007"/>
              <a:gd name="connsiteX4" fmla="*/ 6 w 10000"/>
              <a:gd name="connsiteY4" fmla="*/ 0 h 10007"/>
              <a:gd name="connsiteX0" fmla="*/ 15 w 10000"/>
              <a:gd name="connsiteY0" fmla="*/ 0 h 13937"/>
              <a:gd name="connsiteX1" fmla="*/ 0 w 10000"/>
              <a:gd name="connsiteY1" fmla="*/ 13937 h 13937"/>
              <a:gd name="connsiteX2" fmla="*/ 10000 w 10000"/>
              <a:gd name="connsiteY2" fmla="*/ 11841 h 13937"/>
              <a:gd name="connsiteX3" fmla="*/ 10000 w 10000"/>
              <a:gd name="connsiteY3" fmla="*/ 3937 h 13937"/>
              <a:gd name="connsiteX4" fmla="*/ 15 w 10000"/>
              <a:gd name="connsiteY4" fmla="*/ 0 h 13937"/>
              <a:gd name="connsiteX0" fmla="*/ 15 w 10000"/>
              <a:gd name="connsiteY0" fmla="*/ 15 h 13952"/>
              <a:gd name="connsiteX1" fmla="*/ 0 w 10000"/>
              <a:gd name="connsiteY1" fmla="*/ 13952 h 13952"/>
              <a:gd name="connsiteX2" fmla="*/ 10000 w 10000"/>
              <a:gd name="connsiteY2" fmla="*/ 11856 h 13952"/>
              <a:gd name="connsiteX3" fmla="*/ 10000 w 10000"/>
              <a:gd name="connsiteY3" fmla="*/ 0 h 13952"/>
              <a:gd name="connsiteX4" fmla="*/ 15 w 10000"/>
              <a:gd name="connsiteY4" fmla="*/ 15 h 13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3952">
                <a:moveTo>
                  <a:pt x="15" y="15"/>
                </a:moveTo>
                <a:cubicBezTo>
                  <a:pt x="13" y="2373"/>
                  <a:pt x="2" y="11595"/>
                  <a:pt x="0" y="13952"/>
                </a:cubicBezTo>
                <a:lnTo>
                  <a:pt x="10000" y="11856"/>
                </a:lnTo>
                <a:lnTo>
                  <a:pt x="10000" y="0"/>
                </a:lnTo>
                <a:lnTo>
                  <a:pt x="15" y="15"/>
                </a:lnTo>
                <a:close/>
              </a:path>
            </a:pathLst>
          </a:custGeom>
          <a:solidFill>
            <a:srgbClr val="FFE6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EYInterstate Light" panose="02000506000000020004" pitchFamily="2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4A49280-8C06-4B9F-9588-47FAB3283C8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36477" y="1909219"/>
            <a:ext cx="3454758" cy="860400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rgbClr val="404040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GB" dirty="0"/>
              <a:t>Title (EY Interstate Light 30 point)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7B909DF-82F7-4005-9B9F-92F59E0EB5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36476" y="3693838"/>
            <a:ext cx="3346493" cy="3912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 sz="1600" b="0">
                <a:solidFill>
                  <a:srgbClr val="404040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z="1600" dirty="0"/>
              <a:t>Subtitle (EY Interstate 16 point)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en-IN" b="1" dirty="0"/>
              <a:t>XX Month 200X (EY Interstate bold 16 point)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D740BF-A31C-4002-B77A-FC24A4553D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lum bright="40000" contras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7064" y="9114656"/>
            <a:ext cx="1097280" cy="128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38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361" y="727883"/>
            <a:ext cx="6211397" cy="74437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19015" y="10063870"/>
            <a:ext cx="3180930" cy="260531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6361" y="10063870"/>
            <a:ext cx="226342" cy="260531"/>
          </a:xfrm>
        </p:spPr>
        <p:txBody>
          <a:bodyPr/>
          <a:lstStyle/>
          <a:p>
            <a:fld id="{B22E28CD-7D23-44D0-95D8-4FC36EC690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9947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hor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983"/>
            <a:ext cx="4311888" cy="669937"/>
          </a:xfrm>
        </p:spPr>
        <p:txBody>
          <a:bodyPr/>
          <a:lstStyle>
            <a:lvl1pPr>
              <a:defRPr sz="200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24097" y="10049942"/>
            <a:ext cx="3180930" cy="260531"/>
          </a:xfrm>
        </p:spPr>
        <p:txBody>
          <a:bodyPr/>
          <a:lstStyle>
            <a:lvl1pPr>
              <a:defRPr sz="949"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1442" y="10049942"/>
            <a:ext cx="226342" cy="260531"/>
          </a:xfrm>
        </p:spPr>
        <p:txBody>
          <a:bodyPr/>
          <a:lstStyle>
            <a:lvl1pPr>
              <a:defRPr sz="949"/>
            </a:lvl1pPr>
          </a:lstStyle>
          <a:p>
            <a:fld id="{B22E28CD-7D23-44D0-95D8-4FC36EC6909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895600" y="1674844"/>
            <a:ext cx="4311888" cy="3117072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4"/>
          </p:nvPr>
        </p:nvSpPr>
        <p:spPr>
          <a:xfrm>
            <a:off x="723353" y="844251"/>
            <a:ext cx="633960" cy="613614"/>
          </a:xfrm>
          <a:prstGeom prst="ellipse">
            <a:avLst/>
          </a:prstGeom>
          <a:noFill/>
        </p:spPr>
        <p:txBody>
          <a:bodyPr anchor="ctr" anchorCtr="0"/>
          <a:lstStyle>
            <a:lvl1pPr algn="ctr">
              <a:defRPr sz="674"/>
            </a:lvl1pPr>
          </a:lstStyle>
          <a:p>
            <a:r>
              <a:rPr lang="en-US"/>
              <a:t>Drag picture to placeholder or click icon to add</a:t>
            </a:r>
            <a:endParaRPr lang="en-GB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723345" y="1693911"/>
            <a:ext cx="1773012" cy="334969"/>
          </a:xfrm>
          <a:prstGeom prst="rect">
            <a:avLst/>
          </a:prstGeom>
        </p:spPr>
        <p:txBody>
          <a:bodyPr/>
          <a:lstStyle>
            <a:lvl1pPr>
              <a:spcAft>
                <a:spcPts val="169"/>
              </a:spcAft>
              <a:defRPr sz="758">
                <a:latin typeface="+mj-lt"/>
              </a:defRPr>
            </a:lvl1pPr>
          </a:lstStyle>
          <a:p>
            <a:pPr lvl="0"/>
            <a:r>
              <a:rPr lang="en-US"/>
              <a:t>Authors name</a:t>
            </a:r>
            <a:endParaRPr lang="en-GB"/>
          </a:p>
        </p:txBody>
      </p:sp>
      <p:sp>
        <p:nvSpPr>
          <p:cNvPr id="25" name="Text Placeholder 23"/>
          <p:cNvSpPr>
            <a:spLocks noGrp="1"/>
          </p:cNvSpPr>
          <p:nvPr>
            <p:ph type="body" sz="quarter" idx="16" hasCustomPrompt="1"/>
          </p:nvPr>
        </p:nvSpPr>
        <p:spPr>
          <a:xfrm>
            <a:off x="723687" y="2052486"/>
            <a:ext cx="1773012" cy="186093"/>
          </a:xfrm>
          <a:prstGeom prst="rect">
            <a:avLst/>
          </a:prstGeom>
        </p:spPr>
        <p:txBody>
          <a:bodyPr/>
          <a:lstStyle>
            <a:lvl1pPr>
              <a:spcAft>
                <a:spcPts val="169"/>
              </a:spcAft>
              <a:defRPr sz="758">
                <a:latin typeface="+mn-lt"/>
              </a:defRPr>
            </a:lvl1pPr>
          </a:lstStyle>
          <a:p>
            <a:pPr lvl="0"/>
            <a:r>
              <a:rPr lang="en-US"/>
              <a:t>Job title</a:t>
            </a:r>
            <a:endParaRPr lang="en-GB"/>
          </a:p>
        </p:txBody>
      </p:sp>
      <p:sp>
        <p:nvSpPr>
          <p:cNvPr id="31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723687" y="2634289"/>
            <a:ext cx="1773012" cy="930468"/>
          </a:xfrm>
          <a:prstGeom prst="rect">
            <a:avLst/>
          </a:prstGeom>
        </p:spPr>
        <p:txBody>
          <a:bodyPr/>
          <a:lstStyle>
            <a:lvl1pPr>
              <a:spcAft>
                <a:spcPts val="169"/>
              </a:spcAft>
              <a:defRPr sz="674">
                <a:latin typeface="+mn-lt"/>
              </a:defRPr>
            </a:lvl1pPr>
          </a:lstStyle>
          <a:p>
            <a:pPr lvl="0"/>
            <a:r>
              <a:rPr lang="en-US"/>
              <a:t>Contact</a:t>
            </a:r>
            <a:endParaRPr lang="en-GB"/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723353" y="2392846"/>
            <a:ext cx="1584393" cy="0"/>
          </a:xfrm>
          <a:prstGeom prst="line">
            <a:avLst/>
          </a:prstGeom>
          <a:ln>
            <a:solidFill>
              <a:srgbClr val="C4C4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B7152DB9-3064-4CED-838F-35E1C6A4244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9851" y="5332444"/>
            <a:ext cx="6477637" cy="3117072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8" userDrawn="1">
          <p15:clr>
            <a:srgbClr val="9FCC3B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hor, Link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4480" y="762983"/>
            <a:ext cx="4089085" cy="669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24097" y="10046013"/>
            <a:ext cx="3180930" cy="260531"/>
          </a:xfrm>
        </p:spPr>
        <p:txBody>
          <a:bodyPr/>
          <a:lstStyle>
            <a:lvl1pPr>
              <a:defRPr sz="949"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1442" y="10046012"/>
            <a:ext cx="226342" cy="260531"/>
          </a:xfrm>
        </p:spPr>
        <p:txBody>
          <a:bodyPr/>
          <a:lstStyle>
            <a:lvl1pPr>
              <a:defRPr sz="949"/>
            </a:lvl1pPr>
          </a:lstStyle>
          <a:p>
            <a:fld id="{B22E28CD-7D23-44D0-95D8-4FC36EC6909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824480" y="1674845"/>
            <a:ext cx="4089085" cy="7433216"/>
          </a:xfrm>
          <a:prstGeom prst="rect">
            <a:avLst/>
          </a:prstGeom>
        </p:spPr>
        <p:txBody>
          <a:bodyPr tIns="0"/>
          <a:lstStyle>
            <a:lvl4pPr marL="151582" indent="-151582">
              <a:defRPr lang="en-US" sz="1182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marL="177247" marR="0" lvl="3" indent="-177247" algn="l" defTabSz="7443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96"/>
              </a:spcAft>
              <a:buClr>
                <a:schemeClr val="tx2"/>
              </a:buClr>
              <a:buSzTx/>
              <a:buFont typeface="EYInterstate Light" panose="02000506000000020004" pitchFamily="2" charset="0"/>
              <a:buChar char="•"/>
              <a:tabLst/>
            </a:pPr>
            <a:r>
              <a:rPr lang="en-US"/>
              <a:t>Fourth level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4"/>
          </p:nvPr>
        </p:nvSpPr>
        <p:spPr>
          <a:xfrm>
            <a:off x="723353" y="844251"/>
            <a:ext cx="633960" cy="613614"/>
          </a:xfrm>
          <a:prstGeom prst="ellipse">
            <a:avLst/>
          </a:prstGeom>
          <a:noFill/>
        </p:spPr>
        <p:txBody>
          <a:bodyPr anchor="ctr" anchorCtr="0"/>
          <a:lstStyle>
            <a:lvl1pPr algn="ctr">
              <a:defRPr sz="674"/>
            </a:lvl1pPr>
          </a:lstStyle>
          <a:p>
            <a:r>
              <a:rPr lang="en-US"/>
              <a:t>Drag picture to placeholder or click icon to add</a:t>
            </a:r>
            <a:endParaRPr lang="en-GB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723345" y="1693911"/>
            <a:ext cx="1773012" cy="334969"/>
          </a:xfrm>
          <a:prstGeom prst="rect">
            <a:avLst/>
          </a:prstGeom>
        </p:spPr>
        <p:txBody>
          <a:bodyPr/>
          <a:lstStyle>
            <a:lvl1pPr>
              <a:spcAft>
                <a:spcPts val="169"/>
              </a:spcAft>
              <a:defRPr sz="758">
                <a:latin typeface="+mj-lt"/>
              </a:defRPr>
            </a:lvl1pPr>
          </a:lstStyle>
          <a:p>
            <a:pPr lvl="0"/>
            <a:r>
              <a:rPr lang="en-US"/>
              <a:t>Authors name</a:t>
            </a:r>
            <a:endParaRPr lang="en-GB"/>
          </a:p>
        </p:txBody>
      </p:sp>
      <p:sp>
        <p:nvSpPr>
          <p:cNvPr id="25" name="Text Placeholder 23"/>
          <p:cNvSpPr>
            <a:spLocks noGrp="1"/>
          </p:cNvSpPr>
          <p:nvPr>
            <p:ph type="body" sz="quarter" idx="16" hasCustomPrompt="1"/>
          </p:nvPr>
        </p:nvSpPr>
        <p:spPr>
          <a:xfrm>
            <a:off x="723687" y="2052486"/>
            <a:ext cx="1773012" cy="186093"/>
          </a:xfrm>
          <a:prstGeom prst="rect">
            <a:avLst/>
          </a:prstGeom>
        </p:spPr>
        <p:txBody>
          <a:bodyPr/>
          <a:lstStyle>
            <a:lvl1pPr>
              <a:spcAft>
                <a:spcPts val="169"/>
              </a:spcAft>
              <a:defRPr sz="758">
                <a:latin typeface="+mn-lt"/>
              </a:defRPr>
            </a:lvl1pPr>
          </a:lstStyle>
          <a:p>
            <a:pPr lvl="0"/>
            <a:r>
              <a:rPr lang="en-US"/>
              <a:t>Job title</a:t>
            </a:r>
            <a:endParaRPr lang="en-GB"/>
          </a:p>
        </p:txBody>
      </p:sp>
      <p:sp>
        <p:nvSpPr>
          <p:cNvPr id="31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723687" y="2832346"/>
            <a:ext cx="1773012" cy="930468"/>
          </a:xfrm>
          <a:prstGeom prst="rect">
            <a:avLst/>
          </a:prstGeom>
        </p:spPr>
        <p:txBody>
          <a:bodyPr/>
          <a:lstStyle>
            <a:lvl1pPr>
              <a:spcAft>
                <a:spcPts val="169"/>
              </a:spcAft>
              <a:defRPr sz="674">
                <a:latin typeface="+mn-lt"/>
              </a:defRPr>
            </a:lvl1pPr>
          </a:lstStyle>
          <a:p>
            <a:pPr lvl="0"/>
            <a:r>
              <a:rPr lang="en-US"/>
              <a:t>Contact</a:t>
            </a:r>
            <a:endParaRPr lang="en-GB"/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723353" y="2590421"/>
            <a:ext cx="1584393" cy="0"/>
          </a:xfrm>
          <a:prstGeom prst="line">
            <a:avLst/>
          </a:prstGeom>
          <a:ln>
            <a:solidFill>
              <a:srgbClr val="C4C4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723345" y="2261702"/>
            <a:ext cx="1773012" cy="186093"/>
          </a:xfrm>
          <a:prstGeom prst="rect">
            <a:avLst/>
          </a:prstGeom>
        </p:spPr>
        <p:txBody>
          <a:bodyPr/>
          <a:lstStyle>
            <a:lvl1pPr>
              <a:spcAft>
                <a:spcPts val="169"/>
              </a:spcAft>
              <a:defRPr sz="674" baseline="0">
                <a:solidFill>
                  <a:srgbClr val="747480"/>
                </a:solidFill>
                <a:latin typeface="+mn-lt"/>
              </a:defRPr>
            </a:lvl1pPr>
          </a:lstStyle>
          <a:p>
            <a:pPr lvl="0"/>
            <a:r>
              <a:rPr lang="en-US"/>
              <a:t>Profile link</a:t>
            </a:r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8" userDrawn="1">
          <p15:clr>
            <a:srgbClr val="9FCC3B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+Foot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E28CD-7D23-44D0-95D8-4FC36EC6909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233242" y="558281"/>
            <a:ext cx="5319034" cy="86889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197753-D75C-AA4A-913D-A8E2102F8C70}"/>
              </a:ext>
            </a:extLst>
          </p:cNvPr>
          <p:cNvCxnSpPr/>
          <p:nvPr userDrawn="1"/>
        </p:nvCxnSpPr>
        <p:spPr>
          <a:xfrm>
            <a:off x="2235758" y="9507752"/>
            <a:ext cx="5218425" cy="0"/>
          </a:xfrm>
          <a:prstGeom prst="line">
            <a:avLst/>
          </a:prstGeom>
          <a:ln w="6350">
            <a:solidFill>
              <a:srgbClr val="C4C4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7883C5B-8BDD-DC45-8CC7-A82C47E177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35758" y="9683715"/>
            <a:ext cx="5218425" cy="631879"/>
          </a:xfrm>
        </p:spPr>
        <p:txBody>
          <a:bodyPr/>
          <a:lstStyle>
            <a:lvl1pPr>
              <a:defRPr sz="758">
                <a:solidFill>
                  <a:srgbClr val="747480"/>
                </a:solidFill>
              </a:defRPr>
            </a:lvl1pPr>
          </a:lstStyle>
          <a:p>
            <a:pPr lvl="0"/>
            <a:r>
              <a:rPr lang="en-US" dirty="0"/>
              <a:t>Footnotes, EY interstate Light 9pt -</a:t>
            </a:r>
          </a:p>
        </p:txBody>
      </p:sp>
    </p:spTree>
    <p:extLst>
      <p:ext uri="{BB962C8B-B14F-4D97-AF65-F5344CB8AC3E}">
        <p14:creationId xmlns:p14="http://schemas.microsoft.com/office/powerpoint/2010/main" val="17039340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2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7921625" cy="110537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648000" anchor="t"/>
          <a:lstStyle>
            <a:lvl1pPr algn="ctr">
              <a:defRPr sz="1178"/>
            </a:lvl1pPr>
          </a:lstStyle>
          <a:p>
            <a:r>
              <a:rPr lang="en-US"/>
              <a:t>Drag picture to placeholder or click icon to add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96101" y="3136391"/>
            <a:ext cx="754473" cy="688816"/>
          </a:xfrm>
          <a:prstGeom prst="rect">
            <a:avLst/>
          </a:prstGeom>
        </p:spPr>
        <p:txBody>
          <a:bodyPr anchor="t" anchorCtr="0"/>
          <a:lstStyle>
            <a:lvl1pPr>
              <a:spcAft>
                <a:spcPts val="0"/>
              </a:spcAft>
              <a:defRPr sz="8421">
                <a:solidFill>
                  <a:schemeClr val="tx2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/>
              <a:t>“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006" y="4168498"/>
            <a:ext cx="3281956" cy="2530871"/>
          </a:xfrm>
        </p:spPr>
        <p:txBody>
          <a:bodyPr anchor="t" anchorCtr="0"/>
          <a:lstStyle>
            <a:lvl1pPr>
              <a:defRPr sz="1852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2" name="Text Placeholder 51"/>
          <p:cNvSpPr>
            <a:spLocks noGrp="1"/>
          </p:cNvSpPr>
          <p:nvPr>
            <p:ph type="body" sz="quarter" idx="22"/>
          </p:nvPr>
        </p:nvSpPr>
        <p:spPr>
          <a:xfrm>
            <a:off x="464006" y="7939627"/>
            <a:ext cx="3281956" cy="186093"/>
          </a:xfrm>
          <a:prstGeom prst="rect">
            <a:avLst/>
          </a:prstGeom>
        </p:spPr>
        <p:txBody>
          <a:bodyPr/>
          <a:lstStyle>
            <a:lvl1pPr>
              <a:spcAft>
                <a:spcPts val="337"/>
              </a:spcAft>
              <a:defRPr sz="101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1"/>
          <p:cNvSpPr>
            <a:spLocks noGrp="1" noChangeAspect="1"/>
          </p:cNvSpPr>
          <p:nvPr>
            <p:ph type="pic" sz="quarter" idx="14"/>
          </p:nvPr>
        </p:nvSpPr>
        <p:spPr>
          <a:xfrm>
            <a:off x="464001" y="7093884"/>
            <a:ext cx="677808" cy="709356"/>
          </a:xfrm>
          <a:prstGeom prst="ellipse">
            <a:avLst/>
          </a:prstGeom>
          <a:noFill/>
        </p:spPr>
        <p:txBody>
          <a:bodyPr anchor="ctr" anchorCtr="0"/>
          <a:lstStyle>
            <a:lvl1pPr algn="ctr">
              <a:defRPr sz="674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GB"/>
          </a:p>
        </p:txBody>
      </p:sp>
      <p:sp>
        <p:nvSpPr>
          <p:cNvPr id="11" name="Text Placeholder 51"/>
          <p:cNvSpPr>
            <a:spLocks noGrp="1"/>
          </p:cNvSpPr>
          <p:nvPr>
            <p:ph type="body" sz="quarter" idx="25"/>
          </p:nvPr>
        </p:nvSpPr>
        <p:spPr>
          <a:xfrm>
            <a:off x="464006" y="8181549"/>
            <a:ext cx="3281956" cy="186093"/>
          </a:xfrm>
          <a:prstGeom prst="rect">
            <a:avLst/>
          </a:prstGeom>
        </p:spPr>
        <p:txBody>
          <a:bodyPr/>
          <a:lstStyle>
            <a:lvl1pPr>
              <a:spcAft>
                <a:spcPts val="337"/>
              </a:spcAft>
              <a:defRPr sz="101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75" userDrawn="1">
          <p15:clr>
            <a:srgbClr val="FBAE40"/>
          </p15:clr>
        </p15:guide>
        <p15:guide id="2" orient="horz" pos="289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3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3960990" y="0"/>
            <a:ext cx="3960643" cy="110537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algn="ctr">
              <a:defRPr sz="1178"/>
            </a:lvl1pPr>
          </a:lstStyle>
          <a:p>
            <a:r>
              <a:rPr lang="en-US"/>
              <a:t>Drag picture to placeholder or click icon to add</a:t>
            </a:r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5" y="1"/>
            <a:ext cx="3960982" cy="110539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4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96101" y="3136391"/>
            <a:ext cx="754473" cy="688816"/>
          </a:xfrm>
          <a:prstGeom prst="rect">
            <a:avLst/>
          </a:prstGeom>
        </p:spPr>
        <p:txBody>
          <a:bodyPr anchor="t" anchorCtr="0"/>
          <a:lstStyle>
            <a:lvl1pPr>
              <a:spcAft>
                <a:spcPts val="0"/>
              </a:spcAft>
              <a:defRPr sz="8421">
                <a:solidFill>
                  <a:schemeClr val="tx2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/>
              <a:t>“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006" y="4168498"/>
            <a:ext cx="3281956" cy="2530871"/>
          </a:xfrm>
        </p:spPr>
        <p:txBody>
          <a:bodyPr anchor="t" anchorCtr="0"/>
          <a:lstStyle>
            <a:lvl1pPr>
              <a:defRPr sz="1852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2" name="Text Placeholder 51"/>
          <p:cNvSpPr>
            <a:spLocks noGrp="1"/>
          </p:cNvSpPr>
          <p:nvPr>
            <p:ph type="body" sz="quarter" idx="22"/>
          </p:nvPr>
        </p:nvSpPr>
        <p:spPr>
          <a:xfrm>
            <a:off x="464006" y="7939627"/>
            <a:ext cx="3281956" cy="186093"/>
          </a:xfrm>
          <a:prstGeom prst="rect">
            <a:avLst/>
          </a:prstGeom>
        </p:spPr>
        <p:txBody>
          <a:bodyPr/>
          <a:lstStyle>
            <a:lvl1pPr>
              <a:spcAft>
                <a:spcPts val="337"/>
              </a:spcAft>
              <a:defRPr sz="101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4"/>
          </p:nvPr>
        </p:nvSpPr>
        <p:spPr>
          <a:xfrm>
            <a:off x="464003" y="7075462"/>
            <a:ext cx="679026" cy="709356"/>
          </a:xfrm>
          <a:prstGeom prst="ellipse">
            <a:avLst/>
          </a:prstGeom>
          <a:noFill/>
        </p:spPr>
        <p:txBody>
          <a:bodyPr anchor="ctr" anchorCtr="0"/>
          <a:lstStyle>
            <a:lvl1pPr algn="ctr">
              <a:defRPr sz="674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GB"/>
          </a:p>
        </p:txBody>
      </p:sp>
      <p:sp>
        <p:nvSpPr>
          <p:cNvPr id="11" name="Text Placeholder 51"/>
          <p:cNvSpPr>
            <a:spLocks noGrp="1"/>
          </p:cNvSpPr>
          <p:nvPr>
            <p:ph type="body" sz="quarter" idx="25"/>
          </p:nvPr>
        </p:nvSpPr>
        <p:spPr>
          <a:xfrm>
            <a:off x="464006" y="8181549"/>
            <a:ext cx="3281956" cy="186093"/>
          </a:xfrm>
          <a:prstGeom prst="rect">
            <a:avLst/>
          </a:prstGeom>
        </p:spPr>
        <p:txBody>
          <a:bodyPr/>
          <a:lstStyle>
            <a:lvl1pPr>
              <a:spcAft>
                <a:spcPts val="337"/>
              </a:spcAft>
              <a:defRPr sz="101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75" userDrawn="1">
          <p15:clr>
            <a:srgbClr val="FBAE40"/>
          </p15:clr>
        </p15:guide>
        <p15:guide id="2" orient="horz" pos="289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AAF6151B-C3AE-4428-9095-316635A34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379" y="10046014"/>
            <a:ext cx="3180930" cy="260531"/>
          </a:xfrm>
        </p:spPr>
        <p:txBody>
          <a:bodyPr/>
          <a:lstStyle>
            <a:lvl1pPr>
              <a:defRPr sz="800"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B373B45-E181-477C-9909-DD2C65653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0725" y="10046014"/>
            <a:ext cx="226342" cy="260531"/>
          </a:xfrm>
        </p:spPr>
        <p:txBody>
          <a:bodyPr/>
          <a:lstStyle>
            <a:lvl1pPr>
              <a:defRPr sz="800">
                <a:latin typeface="+mj-lt"/>
              </a:defRPr>
            </a:lvl1pPr>
          </a:lstStyle>
          <a:p>
            <a:fld id="{B22E28CD-7D23-44D0-95D8-4FC36EC6909F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AAF6151B-C3AE-4428-9095-316635A34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379" y="10046014"/>
            <a:ext cx="3180930" cy="260531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929B49AB-D914-4DB1-99EB-9B8397D7B069}"/>
              </a:ext>
            </a:extLst>
          </p:cNvPr>
          <p:cNvSpPr txBox="1">
            <a:spLocks/>
          </p:cNvSpPr>
          <p:nvPr userDrawn="1"/>
        </p:nvSpPr>
        <p:spPr>
          <a:xfrm>
            <a:off x="7340143" y="10539322"/>
            <a:ext cx="226342" cy="26053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l" defTabSz="475005" rtl="0" eaLnBrk="1" latinLnBrk="0" hangingPunct="1">
              <a:defRPr sz="949" kern="1200">
                <a:solidFill>
                  <a:schemeClr val="bg2"/>
                </a:solidFill>
                <a:latin typeface="Axiata Medium" panose="020B0603060202020004"/>
                <a:ea typeface="+mn-ea"/>
                <a:cs typeface="+mn-cs"/>
              </a:defRPr>
            </a:lvl1pPr>
            <a:lvl2pPr marL="475005" algn="l" defTabSz="475005" rtl="0" eaLnBrk="1" latinLnBrk="0" hangingPunct="1">
              <a:defRPr sz="18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0013" algn="l" defTabSz="475005" rtl="0" eaLnBrk="1" latinLnBrk="0" hangingPunct="1">
              <a:defRPr sz="18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5022" algn="l" defTabSz="475005" rtl="0" eaLnBrk="1" latinLnBrk="0" hangingPunct="1">
              <a:defRPr sz="18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00025" algn="l" defTabSz="475005" rtl="0" eaLnBrk="1" latinLnBrk="0" hangingPunct="1">
              <a:defRPr sz="18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5032" algn="l" defTabSz="475005" rtl="0" eaLnBrk="1" latinLnBrk="0" hangingPunct="1">
              <a:defRPr sz="18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50039" algn="l" defTabSz="475005" rtl="0" eaLnBrk="1" latinLnBrk="0" hangingPunct="1">
              <a:defRPr sz="18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25047" algn="l" defTabSz="475005" rtl="0" eaLnBrk="1" latinLnBrk="0" hangingPunct="1">
              <a:defRPr sz="18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00054" algn="l" defTabSz="475005" rtl="0" eaLnBrk="1" latinLnBrk="0" hangingPunct="1">
              <a:defRPr sz="18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2E28CD-7D23-44D0-95D8-4FC36EC6909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98948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9409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001" y="6423951"/>
            <a:ext cx="4715455" cy="1600404"/>
          </a:xfrm>
        </p:spPr>
        <p:txBody>
          <a:bodyPr anchor="b" anchorCtr="0"/>
          <a:lstStyle>
            <a:lvl1pPr>
              <a:defRPr sz="4042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9"/>
          </p:nvPr>
        </p:nvSpPr>
        <p:spPr>
          <a:xfrm>
            <a:off x="464005" y="5880559"/>
            <a:ext cx="3772365" cy="206023"/>
          </a:xfrm>
          <a:prstGeom prst="rect">
            <a:avLst/>
          </a:prstGeom>
        </p:spPr>
        <p:txBody>
          <a:bodyPr anchor="b" anchorCtr="0"/>
          <a:lstStyle>
            <a:lvl1pPr>
              <a:defRPr sz="84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/>
          <p:cNvSpPr>
            <a:spLocks noGrp="1"/>
          </p:cNvSpPr>
          <p:nvPr>
            <p:ph type="body" sz="quarter" idx="22"/>
          </p:nvPr>
        </p:nvSpPr>
        <p:spPr>
          <a:xfrm>
            <a:off x="464005" y="8136014"/>
            <a:ext cx="3772365" cy="930468"/>
          </a:xfrm>
          <a:prstGeom prst="rect">
            <a:avLst/>
          </a:prstGeom>
        </p:spPr>
        <p:txBody>
          <a:bodyPr/>
          <a:lstStyle>
            <a:lvl1pPr>
              <a:defRPr sz="1178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9">
            <a:extLst>
              <a:ext uri="{FF2B5EF4-FFF2-40B4-BE49-F238E27FC236}">
                <a16:creationId xmlns:a16="http://schemas.microsoft.com/office/drawing/2014/main" id="{0755B066-8D1D-4B69-AE74-349EF08770E5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464007" y="10013632"/>
            <a:ext cx="636219" cy="613614"/>
          </a:xfrm>
          <a:prstGeom prst="ellipse">
            <a:avLst/>
          </a:prstGeom>
          <a:noFill/>
        </p:spPr>
        <p:txBody>
          <a:bodyPr anchor="ctr" anchorCtr="0"/>
          <a:lstStyle>
            <a:lvl1pPr algn="ctr">
              <a:defRPr sz="758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GB"/>
          </a:p>
        </p:txBody>
      </p:sp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83A37E5D-DF74-49D3-A8F5-972211817E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83502" y="10113242"/>
            <a:ext cx="3052867" cy="186093"/>
          </a:xfrm>
          <a:prstGeom prst="rect">
            <a:avLst/>
          </a:prstGeom>
        </p:spPr>
        <p:txBody>
          <a:bodyPr anchor="b" anchorCtr="0"/>
          <a:lstStyle>
            <a:lvl1pPr>
              <a:defRPr sz="101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name</a:t>
            </a:r>
            <a:endParaRPr lang="en-GB"/>
          </a:p>
        </p:txBody>
      </p:sp>
      <p:sp>
        <p:nvSpPr>
          <p:cNvPr id="12" name="Text Placeholder 33">
            <a:extLst>
              <a:ext uri="{FF2B5EF4-FFF2-40B4-BE49-F238E27FC236}">
                <a16:creationId xmlns:a16="http://schemas.microsoft.com/office/drawing/2014/main" id="{8C847100-3199-45F7-8EDE-96252EF3B1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83502" y="10328818"/>
            <a:ext cx="3052867" cy="186093"/>
          </a:xfrm>
          <a:prstGeom prst="rect">
            <a:avLst/>
          </a:prstGeom>
        </p:spPr>
        <p:txBody>
          <a:bodyPr/>
          <a:lstStyle>
            <a:lvl1pPr>
              <a:defRPr sz="841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job title</a:t>
            </a:r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75" userDrawn="1">
          <p15:clr>
            <a:srgbClr val="FBAE40"/>
          </p15:clr>
        </p15:guide>
        <p15:guide id="2" orient="horz" pos="28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001" y="6423951"/>
            <a:ext cx="4715455" cy="1600404"/>
          </a:xfrm>
        </p:spPr>
        <p:txBody>
          <a:bodyPr anchor="b" anchorCtr="0"/>
          <a:lstStyle>
            <a:lvl1pPr>
              <a:defRPr sz="4042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9"/>
          </p:nvPr>
        </p:nvSpPr>
        <p:spPr>
          <a:xfrm>
            <a:off x="464005" y="5880559"/>
            <a:ext cx="3772365" cy="206023"/>
          </a:xfrm>
          <a:prstGeom prst="rect">
            <a:avLst/>
          </a:prstGeom>
        </p:spPr>
        <p:txBody>
          <a:bodyPr anchor="b" anchorCtr="0"/>
          <a:lstStyle>
            <a:lvl1pPr>
              <a:defRPr sz="84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/>
          <p:cNvSpPr>
            <a:spLocks noGrp="1"/>
          </p:cNvSpPr>
          <p:nvPr>
            <p:ph type="body" sz="quarter" idx="22"/>
          </p:nvPr>
        </p:nvSpPr>
        <p:spPr>
          <a:xfrm>
            <a:off x="464005" y="8136014"/>
            <a:ext cx="3772365" cy="930468"/>
          </a:xfrm>
          <a:prstGeom prst="rect">
            <a:avLst/>
          </a:prstGeom>
        </p:spPr>
        <p:txBody>
          <a:bodyPr/>
          <a:lstStyle>
            <a:lvl1pPr>
              <a:defRPr sz="1178">
                <a:solidFill>
                  <a:schemeClr val="bg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BE2B339-9101-4D9D-A47F-3C3CAB63F1BE}"/>
              </a:ext>
            </a:extLst>
          </p:cNvPr>
          <p:cNvCxnSpPr/>
          <p:nvPr userDrawn="1"/>
        </p:nvCxnSpPr>
        <p:spPr>
          <a:xfrm>
            <a:off x="1183498" y="9685556"/>
            <a:ext cx="6224401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89783B3-9D5A-4442-B7D5-CF2B1A5737A3}"/>
              </a:ext>
            </a:extLst>
          </p:cNvPr>
          <p:cNvSpPr txBox="1"/>
          <p:nvPr userDrawn="1"/>
        </p:nvSpPr>
        <p:spPr>
          <a:xfrm>
            <a:off x="464003" y="9546605"/>
            <a:ext cx="679026" cy="20497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GB" sz="841">
                <a:solidFill>
                  <a:srgbClr val="828290"/>
                </a:solidFill>
              </a:rPr>
              <a:t>Written by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75" userDrawn="1">
          <p15:clr>
            <a:srgbClr val="FBAE40"/>
          </p15:clr>
        </p15:guide>
        <p15:guide id="2" orient="horz" pos="28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7921625" cy="110537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178"/>
            </a:lvl1pPr>
          </a:lstStyle>
          <a:p>
            <a:r>
              <a:rPr lang="en-US"/>
              <a:t>Drag picture to placeholder or click icon to add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001" y="6423951"/>
            <a:ext cx="4715455" cy="1600404"/>
          </a:xfrm>
        </p:spPr>
        <p:txBody>
          <a:bodyPr anchor="b" anchorCtr="0"/>
          <a:lstStyle>
            <a:lvl1pPr>
              <a:defRPr sz="4042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18"/>
          </p:nvPr>
        </p:nvSpPr>
        <p:spPr>
          <a:xfrm>
            <a:off x="464007" y="10005129"/>
            <a:ext cx="584716" cy="613614"/>
          </a:xfrm>
          <a:prstGeom prst="ellipse">
            <a:avLst/>
          </a:prstGeom>
          <a:noFill/>
        </p:spPr>
        <p:txBody>
          <a:bodyPr anchor="ctr" anchorCtr="0"/>
          <a:lstStyle>
            <a:lvl1pPr algn="ctr">
              <a:defRPr sz="758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GB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9"/>
          </p:nvPr>
        </p:nvSpPr>
        <p:spPr>
          <a:xfrm>
            <a:off x="464005" y="5880559"/>
            <a:ext cx="3772365" cy="206023"/>
          </a:xfrm>
          <a:prstGeom prst="rect">
            <a:avLst/>
          </a:prstGeom>
        </p:spPr>
        <p:txBody>
          <a:bodyPr anchor="b" anchorCtr="0"/>
          <a:lstStyle>
            <a:lvl1pPr>
              <a:defRPr sz="84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20" hasCustomPrompt="1"/>
          </p:nvPr>
        </p:nvSpPr>
        <p:spPr>
          <a:xfrm>
            <a:off x="1183502" y="10104739"/>
            <a:ext cx="3052867" cy="186093"/>
          </a:xfrm>
          <a:prstGeom prst="rect">
            <a:avLst/>
          </a:prstGeom>
        </p:spPr>
        <p:txBody>
          <a:bodyPr anchor="b" anchorCtr="0"/>
          <a:lstStyle>
            <a:lvl1pPr>
              <a:defRPr sz="101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name</a:t>
            </a:r>
            <a:endParaRPr lang="en-GB"/>
          </a:p>
        </p:txBody>
      </p:sp>
      <p:sp>
        <p:nvSpPr>
          <p:cNvPr id="38" name="Text Placeholder 33"/>
          <p:cNvSpPr>
            <a:spLocks noGrp="1"/>
          </p:cNvSpPr>
          <p:nvPr>
            <p:ph type="body" sz="quarter" idx="21" hasCustomPrompt="1"/>
          </p:nvPr>
        </p:nvSpPr>
        <p:spPr>
          <a:xfrm>
            <a:off x="1183502" y="10320315"/>
            <a:ext cx="3052867" cy="186093"/>
          </a:xfrm>
          <a:prstGeom prst="rect">
            <a:avLst/>
          </a:prstGeom>
        </p:spPr>
        <p:txBody>
          <a:bodyPr/>
          <a:lstStyle>
            <a:lvl1pPr>
              <a:defRPr sz="841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job title</a:t>
            </a:r>
            <a:endParaRPr lang="en-GB"/>
          </a:p>
        </p:txBody>
      </p:sp>
      <p:sp>
        <p:nvSpPr>
          <p:cNvPr id="52" name="Text Placeholder 51"/>
          <p:cNvSpPr>
            <a:spLocks noGrp="1"/>
          </p:cNvSpPr>
          <p:nvPr>
            <p:ph type="body" sz="quarter" idx="22"/>
          </p:nvPr>
        </p:nvSpPr>
        <p:spPr>
          <a:xfrm>
            <a:off x="464005" y="8136014"/>
            <a:ext cx="3772365" cy="930468"/>
          </a:xfrm>
          <a:prstGeom prst="rect">
            <a:avLst/>
          </a:prstGeom>
        </p:spPr>
        <p:txBody>
          <a:bodyPr/>
          <a:lstStyle>
            <a:lvl1pPr>
              <a:defRPr sz="1178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75" userDrawn="1">
          <p15:clr>
            <a:srgbClr val="FBAE40"/>
          </p15:clr>
        </p15:guide>
        <p15:guide id="2" orient="horz" pos="28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7921625" cy="110537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178"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897" y="2047035"/>
            <a:ext cx="3772365" cy="1302656"/>
          </a:xfrm>
        </p:spPr>
        <p:txBody>
          <a:bodyPr bIns="36000" anchor="b" anchorCtr="0"/>
          <a:lstStyle>
            <a:lvl1pPr>
              <a:lnSpc>
                <a:spcPct val="95000"/>
              </a:lnSpc>
              <a:defRPr sz="336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9"/>
          </p:nvPr>
        </p:nvSpPr>
        <p:spPr>
          <a:xfrm>
            <a:off x="3017897" y="1860935"/>
            <a:ext cx="3772365" cy="186093"/>
          </a:xfrm>
          <a:prstGeom prst="rect">
            <a:avLst/>
          </a:prstGeom>
        </p:spPr>
        <p:txBody>
          <a:bodyPr tIns="36000" anchor="ctr" anchorCtr="0"/>
          <a:lstStyle>
            <a:lvl1pPr>
              <a:defRPr sz="84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/>
          <p:cNvSpPr>
            <a:spLocks noGrp="1"/>
          </p:cNvSpPr>
          <p:nvPr>
            <p:ph type="body" sz="quarter" idx="22"/>
          </p:nvPr>
        </p:nvSpPr>
        <p:spPr>
          <a:xfrm>
            <a:off x="3017897" y="3386908"/>
            <a:ext cx="3772365" cy="669937"/>
          </a:xfrm>
          <a:prstGeom prst="rect">
            <a:avLst/>
          </a:prstGeom>
        </p:spPr>
        <p:txBody>
          <a:bodyPr/>
          <a:lstStyle>
            <a:lvl1pPr>
              <a:defRPr sz="1178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75" userDrawn="1">
          <p15:clr>
            <a:srgbClr val="FBAE40"/>
          </p15:clr>
        </p15:guide>
        <p15:guide id="2" orient="horz" pos="28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7921625" cy="110537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178"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897" y="7506462"/>
            <a:ext cx="3772365" cy="1302656"/>
          </a:xfrm>
        </p:spPr>
        <p:txBody>
          <a:bodyPr bIns="36000" anchor="b" anchorCtr="0"/>
          <a:lstStyle>
            <a:lvl1pPr>
              <a:lnSpc>
                <a:spcPct val="95000"/>
              </a:lnSpc>
              <a:defRPr sz="336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9"/>
          </p:nvPr>
        </p:nvSpPr>
        <p:spPr>
          <a:xfrm>
            <a:off x="3017897" y="7320362"/>
            <a:ext cx="3772365" cy="186093"/>
          </a:xfrm>
          <a:prstGeom prst="rect">
            <a:avLst/>
          </a:prstGeom>
        </p:spPr>
        <p:txBody>
          <a:bodyPr tIns="36000" anchor="ctr" anchorCtr="0"/>
          <a:lstStyle>
            <a:lvl1pPr>
              <a:defRPr sz="84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/>
          <p:cNvSpPr>
            <a:spLocks noGrp="1"/>
          </p:cNvSpPr>
          <p:nvPr>
            <p:ph type="body" sz="quarter" idx="22"/>
          </p:nvPr>
        </p:nvSpPr>
        <p:spPr>
          <a:xfrm>
            <a:off x="3017897" y="8846334"/>
            <a:ext cx="3772365" cy="669937"/>
          </a:xfrm>
          <a:prstGeom prst="rect">
            <a:avLst/>
          </a:prstGeom>
        </p:spPr>
        <p:txBody>
          <a:bodyPr/>
          <a:lstStyle>
            <a:lvl1pPr>
              <a:defRPr sz="1178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75" userDrawn="1">
          <p15:clr>
            <a:srgbClr val="FBAE40"/>
          </p15:clr>
        </p15:guide>
        <p15:guide id="2" orient="horz" pos="28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49"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1963" y="10409056"/>
            <a:ext cx="226342" cy="260531"/>
          </a:xfrm>
        </p:spPr>
        <p:txBody>
          <a:bodyPr/>
          <a:lstStyle>
            <a:lvl1pPr>
              <a:defRPr sz="949"/>
            </a:lvl1pPr>
          </a:lstStyle>
          <a:p>
            <a:fld id="{B22E28CD-7D23-44D0-95D8-4FC36EC6909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03579" y="1321269"/>
            <a:ext cx="6901817" cy="893249"/>
          </a:xfrm>
        </p:spPr>
        <p:txBody>
          <a:bodyPr/>
          <a:lstStyle>
            <a:lvl1pPr>
              <a:defRPr sz="2678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-899662"/>
            <a:ext cx="3583746" cy="4499742"/>
          </a:xfrm>
          <a:prstGeom prst="rect">
            <a:avLst/>
          </a:prstGeom>
        </p:spPr>
        <p:txBody>
          <a:bodyPr/>
          <a:lstStyle>
            <a:lvl1pPr>
              <a:defRPr sz="29474" b="1">
                <a:solidFill>
                  <a:schemeClr val="bg2">
                    <a:lumMod val="60000"/>
                    <a:lumOff val="40000"/>
                    <a:alpha val="2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1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233242" y="3945185"/>
            <a:ext cx="5319034" cy="606664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95" userDrawn="1">
          <p15:clr>
            <a:srgbClr val="9FCC3B"/>
          </p15:clr>
        </p15:guide>
        <p15:guide id="2" orient="horz" pos="2479" userDrawn="1">
          <p15:clr>
            <a:srgbClr val="9FCC3B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727178" y="3945185"/>
            <a:ext cx="6480652" cy="568649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29833" y="10011834"/>
            <a:ext cx="3180930" cy="260531"/>
          </a:xfrm>
        </p:spPr>
        <p:txBody>
          <a:bodyPr/>
          <a:lstStyle>
            <a:lvl1pPr>
              <a:defRPr sz="949"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7178" y="10011833"/>
            <a:ext cx="226342" cy="260531"/>
          </a:xfrm>
        </p:spPr>
        <p:txBody>
          <a:bodyPr/>
          <a:lstStyle>
            <a:lvl1pPr>
              <a:defRPr sz="949"/>
            </a:lvl1pPr>
          </a:lstStyle>
          <a:p>
            <a:fld id="{B22E28CD-7D23-44D0-95D8-4FC36EC6909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-171" y="1"/>
            <a:ext cx="7921966" cy="36474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bIns="0" anchor="t"/>
          <a:lstStyle>
            <a:lvl1pPr algn="r">
              <a:defRPr sz="1178"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GB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727379" y="1321269"/>
            <a:ext cx="6491205" cy="893249"/>
          </a:xfrm>
        </p:spPr>
        <p:txBody>
          <a:bodyPr/>
          <a:lstStyle>
            <a:lvl1pPr>
              <a:defRPr sz="2678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-290062"/>
            <a:ext cx="3583746" cy="4499742"/>
          </a:xfrm>
          <a:prstGeom prst="rect">
            <a:avLst/>
          </a:prstGeom>
        </p:spPr>
        <p:txBody>
          <a:bodyPr/>
          <a:lstStyle>
            <a:lvl1pPr>
              <a:defRPr sz="29474" b="1">
                <a:solidFill>
                  <a:schemeClr val="bg1">
                    <a:alpha val="2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1</a:t>
            </a:r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95" userDrawn="1">
          <p15:clr>
            <a:srgbClr val="9FCC3B"/>
          </p15:clr>
        </p15:guide>
        <p15:guide id="2" orient="horz" pos="2479" userDrawn="1">
          <p15:clr>
            <a:srgbClr val="9FCC3B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361" y="727883"/>
            <a:ext cx="6211397" cy="74437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6361" y="1711013"/>
            <a:ext cx="6211397" cy="7886377"/>
          </a:xfrm>
          <a:prstGeom prst="rect">
            <a:avLst/>
          </a:prstGeom>
        </p:spPr>
        <p:txBody>
          <a:bodyPr/>
          <a:lstStyle>
            <a:lvl2pPr>
              <a:spcAft>
                <a:spcPts val="169"/>
              </a:spcAft>
              <a:defRPr/>
            </a:lvl2pPr>
            <a:lvl3pPr>
              <a:spcAft>
                <a:spcPts val="169"/>
              </a:spcAft>
              <a:defRPr/>
            </a:lvl3pPr>
            <a:lvl4pPr>
              <a:spcAft>
                <a:spcPts val="169"/>
              </a:spcAft>
              <a:defRPr/>
            </a:lvl4pPr>
            <a:lvl5pPr>
              <a:spcAft>
                <a:spcPts val="169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18384" y="10065349"/>
            <a:ext cx="3180930" cy="260531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5730" y="10065349"/>
            <a:ext cx="226342" cy="260531"/>
          </a:xfrm>
        </p:spPr>
        <p:txBody>
          <a:bodyPr/>
          <a:lstStyle/>
          <a:p>
            <a:fld id="{B22E28CD-7D23-44D0-95D8-4FC36EC6909F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1988" y="617275"/>
            <a:ext cx="6993018" cy="74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4618" y="10409057"/>
            <a:ext cx="3180930" cy="26053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49">
                <a:solidFill>
                  <a:schemeClr val="bg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1964" y="10409057"/>
            <a:ext cx="226342" cy="26053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49">
                <a:solidFill>
                  <a:schemeClr val="bg2"/>
                </a:solidFill>
              </a:defRPr>
            </a:lvl1pPr>
          </a:lstStyle>
          <a:p>
            <a:fld id="{B22E28CD-7D23-44D0-95D8-4FC36EC6909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1964" y="1598568"/>
            <a:ext cx="6991350" cy="84114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D4CACC2-7B96-4128-9D14-07268A2CEBF0}"/>
              </a:ext>
            </a:extLst>
          </p:cNvPr>
          <p:cNvGrpSpPr/>
          <p:nvPr userDrawn="1"/>
        </p:nvGrpSpPr>
        <p:grpSpPr>
          <a:xfrm>
            <a:off x="0" y="0"/>
            <a:ext cx="180000" cy="181314"/>
            <a:chOff x="0" y="0"/>
            <a:chExt cx="180000" cy="18131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E81BA2E-36D4-4A40-AC06-A9D5F3682351}"/>
                </a:ext>
              </a:extLst>
            </p:cNvPr>
            <p:cNvCxnSpPr/>
            <p:nvPr/>
          </p:nvCxnSpPr>
          <p:spPr>
            <a:xfrm>
              <a:off x="180000" y="0"/>
              <a:ext cx="0" cy="181314"/>
            </a:xfrm>
            <a:prstGeom prst="line">
              <a:avLst/>
            </a:prstGeom>
            <a:ln w="9525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6AE0C28-993B-4EC8-8018-1D4A6321A944}"/>
                </a:ext>
              </a:extLst>
            </p:cNvPr>
            <p:cNvCxnSpPr/>
            <p:nvPr/>
          </p:nvCxnSpPr>
          <p:spPr>
            <a:xfrm>
              <a:off x="0" y="179237"/>
              <a:ext cx="180000" cy="0"/>
            </a:xfrm>
            <a:prstGeom prst="line">
              <a:avLst/>
            </a:prstGeom>
            <a:ln w="9525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D36C87-4426-4554-91AB-DDE7D679BBDE}"/>
              </a:ext>
            </a:extLst>
          </p:cNvPr>
          <p:cNvGrpSpPr/>
          <p:nvPr userDrawn="1"/>
        </p:nvGrpSpPr>
        <p:grpSpPr>
          <a:xfrm flipH="1">
            <a:off x="7744680" y="0"/>
            <a:ext cx="180000" cy="181314"/>
            <a:chOff x="0" y="0"/>
            <a:chExt cx="180000" cy="181314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2FE1D75-54F4-42AE-A88F-7FED8608B1C6}"/>
                </a:ext>
              </a:extLst>
            </p:cNvPr>
            <p:cNvCxnSpPr/>
            <p:nvPr/>
          </p:nvCxnSpPr>
          <p:spPr>
            <a:xfrm>
              <a:off x="180000" y="0"/>
              <a:ext cx="0" cy="181314"/>
            </a:xfrm>
            <a:prstGeom prst="line">
              <a:avLst/>
            </a:prstGeom>
            <a:ln w="9525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EFC9105-9D9C-46AA-A704-465A9522F0AB}"/>
                </a:ext>
              </a:extLst>
            </p:cNvPr>
            <p:cNvCxnSpPr/>
            <p:nvPr/>
          </p:nvCxnSpPr>
          <p:spPr>
            <a:xfrm>
              <a:off x="0" y="179237"/>
              <a:ext cx="180000" cy="0"/>
            </a:xfrm>
            <a:prstGeom prst="line">
              <a:avLst/>
            </a:prstGeom>
            <a:ln w="9525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B3AA775-6929-4DB3-9900-D21970FDC35D}"/>
              </a:ext>
            </a:extLst>
          </p:cNvPr>
          <p:cNvGrpSpPr/>
          <p:nvPr userDrawn="1"/>
        </p:nvGrpSpPr>
        <p:grpSpPr>
          <a:xfrm flipV="1">
            <a:off x="0" y="10872088"/>
            <a:ext cx="180000" cy="181314"/>
            <a:chOff x="0" y="0"/>
            <a:chExt cx="180000" cy="18131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0ECE0E3-72E8-4379-825D-CEED73A29E74}"/>
                </a:ext>
              </a:extLst>
            </p:cNvPr>
            <p:cNvCxnSpPr/>
            <p:nvPr/>
          </p:nvCxnSpPr>
          <p:spPr>
            <a:xfrm>
              <a:off x="180000" y="0"/>
              <a:ext cx="0" cy="181314"/>
            </a:xfrm>
            <a:prstGeom prst="line">
              <a:avLst/>
            </a:prstGeom>
            <a:ln w="9525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B96C4BC-2C08-417E-BE32-54561CEACF07}"/>
                </a:ext>
              </a:extLst>
            </p:cNvPr>
            <p:cNvCxnSpPr/>
            <p:nvPr/>
          </p:nvCxnSpPr>
          <p:spPr>
            <a:xfrm>
              <a:off x="0" y="179237"/>
              <a:ext cx="180000" cy="0"/>
            </a:xfrm>
            <a:prstGeom prst="line">
              <a:avLst/>
            </a:prstGeom>
            <a:ln w="9525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538E937-4AC9-49ED-AB56-B90870244B73}"/>
              </a:ext>
            </a:extLst>
          </p:cNvPr>
          <p:cNvGrpSpPr/>
          <p:nvPr userDrawn="1"/>
        </p:nvGrpSpPr>
        <p:grpSpPr>
          <a:xfrm flipH="1" flipV="1">
            <a:off x="7744680" y="10872088"/>
            <a:ext cx="180000" cy="181314"/>
            <a:chOff x="0" y="0"/>
            <a:chExt cx="180000" cy="18131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6C4134E-7235-40DF-A886-7AF0086228F2}"/>
                </a:ext>
              </a:extLst>
            </p:cNvPr>
            <p:cNvCxnSpPr/>
            <p:nvPr/>
          </p:nvCxnSpPr>
          <p:spPr>
            <a:xfrm>
              <a:off x="180000" y="0"/>
              <a:ext cx="0" cy="181314"/>
            </a:xfrm>
            <a:prstGeom prst="line">
              <a:avLst/>
            </a:prstGeom>
            <a:ln w="9525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5DF694B-BE36-4D4A-AD3F-4305F98C6FCD}"/>
                </a:ext>
              </a:extLst>
            </p:cNvPr>
            <p:cNvCxnSpPr/>
            <p:nvPr/>
          </p:nvCxnSpPr>
          <p:spPr>
            <a:xfrm>
              <a:off x="0" y="179237"/>
              <a:ext cx="180000" cy="0"/>
            </a:xfrm>
            <a:prstGeom prst="line">
              <a:avLst/>
            </a:prstGeom>
            <a:ln w="9525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2497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730" r:id="rId2"/>
    <p:sldLayoutId id="2147483731" r:id="rId3"/>
    <p:sldLayoutId id="2147483732" r:id="rId4"/>
    <p:sldLayoutId id="2147483734" r:id="rId5"/>
    <p:sldLayoutId id="2147483735" r:id="rId6"/>
    <p:sldLayoutId id="2147483736" r:id="rId7"/>
    <p:sldLayoutId id="2147483737" r:id="rId8"/>
    <p:sldLayoutId id="2147483740" r:id="rId9"/>
    <p:sldLayoutId id="2147483837" r:id="rId10"/>
    <p:sldLayoutId id="2147483758" r:id="rId11"/>
    <p:sldLayoutId id="2147483787" r:id="rId12"/>
    <p:sldLayoutId id="2147483752" r:id="rId13"/>
    <p:sldLayoutId id="2147483794" r:id="rId14"/>
    <p:sldLayoutId id="2147483792" r:id="rId15"/>
    <p:sldLayoutId id="2147483750" r:id="rId16"/>
  </p:sldLayoutIdLst>
  <p:hf hdr="0" ftr="0" dt="0"/>
  <p:txStyles>
    <p:titleStyle>
      <a:lvl1pPr algn="l" defTabSz="636587" rtl="0" eaLnBrk="1" latinLnBrk="0" hangingPunct="1">
        <a:lnSpc>
          <a:spcPct val="10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636587" rtl="0" eaLnBrk="1" fontAlgn="auto" latinLnBrk="0" hangingPunct="1">
        <a:lnSpc>
          <a:spcPct val="100000"/>
        </a:lnSpc>
        <a:spcBef>
          <a:spcPts val="0"/>
        </a:spcBef>
        <a:spcAft>
          <a:spcPts val="169"/>
        </a:spcAft>
        <a:buClrTx/>
        <a:buSzTx/>
        <a:buFont typeface="Arial" panose="020B0604020202020204" pitchFamily="34" charset="0"/>
        <a:buNone/>
        <a:tabLst/>
        <a:defRPr sz="1515" kern="1200">
          <a:solidFill>
            <a:schemeClr val="bg2"/>
          </a:solidFill>
          <a:latin typeface="+mn-lt"/>
          <a:ea typeface="+mn-ea"/>
          <a:cs typeface="+mn-cs"/>
        </a:defRPr>
      </a:lvl1pPr>
      <a:lvl2pPr marL="0" marR="0" indent="0" algn="l" defTabSz="636587" rtl="0" eaLnBrk="1" fontAlgn="auto" latinLnBrk="0" hangingPunct="1">
        <a:lnSpc>
          <a:spcPct val="100000"/>
        </a:lnSpc>
        <a:spcBef>
          <a:spcPts val="0"/>
        </a:spcBef>
        <a:spcAft>
          <a:spcPts val="169"/>
        </a:spcAft>
        <a:buClrTx/>
        <a:buSzTx/>
        <a:buFont typeface="Arial" panose="020B0604020202020204" pitchFamily="34" charset="0"/>
        <a:buNone/>
        <a:tabLst/>
        <a:defRPr sz="1515" kern="1200">
          <a:solidFill>
            <a:schemeClr val="bg2"/>
          </a:solidFill>
          <a:latin typeface="+mj-lt"/>
          <a:ea typeface="+mn-ea"/>
          <a:cs typeface="+mn-cs"/>
        </a:defRPr>
      </a:lvl2pPr>
      <a:lvl3pPr marL="0" marR="0" indent="0" algn="l" defTabSz="636587" rtl="0" eaLnBrk="1" fontAlgn="auto" latinLnBrk="0" hangingPunct="1">
        <a:lnSpc>
          <a:spcPct val="100000"/>
        </a:lnSpc>
        <a:spcBef>
          <a:spcPts val="0"/>
        </a:spcBef>
        <a:spcAft>
          <a:spcPts val="169"/>
        </a:spcAft>
        <a:buClrTx/>
        <a:buSzTx/>
        <a:buFont typeface="Arial" panose="020B0604020202020204" pitchFamily="34" charset="0"/>
        <a:buNone/>
        <a:tabLst/>
        <a:defRPr sz="1178" kern="1200">
          <a:solidFill>
            <a:schemeClr val="bg2"/>
          </a:solidFill>
          <a:latin typeface="+mn-lt"/>
          <a:ea typeface="+mn-ea"/>
          <a:cs typeface="+mn-cs"/>
        </a:defRPr>
      </a:lvl3pPr>
      <a:lvl4pPr marL="151582" marR="0" indent="-151582" algn="l" defTabSz="636587" rtl="0" eaLnBrk="1" fontAlgn="auto" latinLnBrk="0" hangingPunct="1">
        <a:lnSpc>
          <a:spcPct val="100000"/>
        </a:lnSpc>
        <a:spcBef>
          <a:spcPts val="0"/>
        </a:spcBef>
        <a:spcAft>
          <a:spcPts val="169"/>
        </a:spcAft>
        <a:buClrTx/>
        <a:buSzTx/>
        <a:buFont typeface="Arial" panose="020B0604020202020204" pitchFamily="34" charset="0"/>
        <a:buChar char="•"/>
        <a:tabLst/>
        <a:defRPr sz="1178" kern="1200">
          <a:solidFill>
            <a:schemeClr val="bg2"/>
          </a:solidFill>
          <a:latin typeface="+mn-lt"/>
          <a:ea typeface="+mn-ea"/>
          <a:cs typeface="+mn-cs"/>
        </a:defRPr>
      </a:lvl4pPr>
      <a:lvl5pPr marL="357733" marR="0" indent="-151582" algn="l" defTabSz="636587" rtl="0" eaLnBrk="1" fontAlgn="auto" latinLnBrk="0" hangingPunct="1">
        <a:lnSpc>
          <a:spcPct val="100000"/>
        </a:lnSpc>
        <a:spcBef>
          <a:spcPts val="0"/>
        </a:spcBef>
        <a:spcAft>
          <a:spcPts val="169"/>
        </a:spcAft>
        <a:buClrTx/>
        <a:buSzTx/>
        <a:buFont typeface="Arial" panose="020B0604020202020204" pitchFamily="34" charset="0"/>
        <a:buChar char="•"/>
        <a:tabLst/>
        <a:defRPr sz="1010" kern="1200">
          <a:solidFill>
            <a:schemeClr val="bg2"/>
          </a:solidFill>
          <a:latin typeface="+mn-lt"/>
          <a:ea typeface="+mn-ea"/>
          <a:cs typeface="+mn-cs"/>
        </a:defRPr>
      </a:lvl5pPr>
      <a:lvl6pPr marL="1750614" indent="-159146" algn="l" defTabSz="636587" rtl="0" eaLnBrk="1" latinLnBrk="0" hangingPunct="1">
        <a:lnSpc>
          <a:spcPct val="90000"/>
        </a:lnSpc>
        <a:spcBef>
          <a:spcPts val="347"/>
        </a:spcBef>
        <a:buFont typeface="Arial" panose="020B0604020202020204" pitchFamily="34" charset="0"/>
        <a:buChar char="•"/>
        <a:defRPr sz="1253" kern="1200">
          <a:solidFill>
            <a:schemeClr val="tx1"/>
          </a:solidFill>
          <a:latin typeface="+mn-lt"/>
          <a:ea typeface="+mn-ea"/>
          <a:cs typeface="+mn-cs"/>
        </a:defRPr>
      </a:lvl6pPr>
      <a:lvl7pPr marL="2068906" indent="-159146" algn="l" defTabSz="636587" rtl="0" eaLnBrk="1" latinLnBrk="0" hangingPunct="1">
        <a:lnSpc>
          <a:spcPct val="90000"/>
        </a:lnSpc>
        <a:spcBef>
          <a:spcPts val="347"/>
        </a:spcBef>
        <a:buFont typeface="Arial" panose="020B0604020202020204" pitchFamily="34" charset="0"/>
        <a:buChar char="•"/>
        <a:defRPr sz="1253" kern="1200">
          <a:solidFill>
            <a:schemeClr val="tx1"/>
          </a:solidFill>
          <a:latin typeface="+mn-lt"/>
          <a:ea typeface="+mn-ea"/>
          <a:cs typeface="+mn-cs"/>
        </a:defRPr>
      </a:lvl7pPr>
      <a:lvl8pPr marL="2387199" indent="-159146" algn="l" defTabSz="636587" rtl="0" eaLnBrk="1" latinLnBrk="0" hangingPunct="1">
        <a:lnSpc>
          <a:spcPct val="90000"/>
        </a:lnSpc>
        <a:spcBef>
          <a:spcPts val="347"/>
        </a:spcBef>
        <a:buFont typeface="Arial" panose="020B0604020202020204" pitchFamily="34" charset="0"/>
        <a:buChar char="•"/>
        <a:defRPr sz="1253" kern="1200">
          <a:solidFill>
            <a:schemeClr val="tx1"/>
          </a:solidFill>
          <a:latin typeface="+mn-lt"/>
          <a:ea typeface="+mn-ea"/>
          <a:cs typeface="+mn-cs"/>
        </a:defRPr>
      </a:lvl8pPr>
      <a:lvl9pPr marL="2705492" indent="-159146" algn="l" defTabSz="636587" rtl="0" eaLnBrk="1" latinLnBrk="0" hangingPunct="1">
        <a:lnSpc>
          <a:spcPct val="90000"/>
        </a:lnSpc>
        <a:spcBef>
          <a:spcPts val="347"/>
        </a:spcBef>
        <a:buFont typeface="Arial" panose="020B0604020202020204" pitchFamily="34" charset="0"/>
        <a:buChar char="•"/>
        <a:defRPr sz="12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36587" rtl="0" eaLnBrk="1" latinLnBrk="0" hangingPunct="1">
        <a:defRPr sz="1253" kern="1200">
          <a:solidFill>
            <a:schemeClr val="tx1"/>
          </a:solidFill>
          <a:latin typeface="+mn-lt"/>
          <a:ea typeface="+mn-ea"/>
          <a:cs typeface="+mn-cs"/>
        </a:defRPr>
      </a:lvl1pPr>
      <a:lvl2pPr marL="318294" algn="l" defTabSz="636587" rtl="0" eaLnBrk="1" latinLnBrk="0" hangingPunct="1">
        <a:defRPr sz="1253" kern="1200">
          <a:solidFill>
            <a:schemeClr val="tx1"/>
          </a:solidFill>
          <a:latin typeface="+mn-lt"/>
          <a:ea typeface="+mn-ea"/>
          <a:cs typeface="+mn-cs"/>
        </a:defRPr>
      </a:lvl2pPr>
      <a:lvl3pPr marL="636587" algn="l" defTabSz="636587" rtl="0" eaLnBrk="1" latinLnBrk="0" hangingPunct="1">
        <a:defRPr sz="1253" kern="1200">
          <a:solidFill>
            <a:schemeClr val="tx1"/>
          </a:solidFill>
          <a:latin typeface="+mn-lt"/>
          <a:ea typeface="+mn-ea"/>
          <a:cs typeface="+mn-cs"/>
        </a:defRPr>
      </a:lvl3pPr>
      <a:lvl4pPr marL="954880" algn="l" defTabSz="636587" rtl="0" eaLnBrk="1" latinLnBrk="0" hangingPunct="1">
        <a:defRPr sz="1253" kern="1200">
          <a:solidFill>
            <a:schemeClr val="tx1"/>
          </a:solidFill>
          <a:latin typeface="+mn-lt"/>
          <a:ea typeface="+mn-ea"/>
          <a:cs typeface="+mn-cs"/>
        </a:defRPr>
      </a:lvl4pPr>
      <a:lvl5pPr marL="1273173" algn="l" defTabSz="636587" rtl="0" eaLnBrk="1" latinLnBrk="0" hangingPunct="1">
        <a:defRPr sz="1253" kern="1200">
          <a:solidFill>
            <a:schemeClr val="tx1"/>
          </a:solidFill>
          <a:latin typeface="+mn-lt"/>
          <a:ea typeface="+mn-ea"/>
          <a:cs typeface="+mn-cs"/>
        </a:defRPr>
      </a:lvl5pPr>
      <a:lvl6pPr marL="1591465" algn="l" defTabSz="636587" rtl="0" eaLnBrk="1" latinLnBrk="0" hangingPunct="1">
        <a:defRPr sz="1253" kern="1200">
          <a:solidFill>
            <a:schemeClr val="tx1"/>
          </a:solidFill>
          <a:latin typeface="+mn-lt"/>
          <a:ea typeface="+mn-ea"/>
          <a:cs typeface="+mn-cs"/>
        </a:defRPr>
      </a:lvl6pPr>
      <a:lvl7pPr marL="1909759" algn="l" defTabSz="636587" rtl="0" eaLnBrk="1" latinLnBrk="0" hangingPunct="1">
        <a:defRPr sz="1253" kern="1200">
          <a:solidFill>
            <a:schemeClr val="tx1"/>
          </a:solidFill>
          <a:latin typeface="+mn-lt"/>
          <a:ea typeface="+mn-ea"/>
          <a:cs typeface="+mn-cs"/>
        </a:defRPr>
      </a:lvl7pPr>
      <a:lvl8pPr marL="2228052" algn="l" defTabSz="636587" rtl="0" eaLnBrk="1" latinLnBrk="0" hangingPunct="1">
        <a:defRPr sz="1253" kern="1200">
          <a:solidFill>
            <a:schemeClr val="tx1"/>
          </a:solidFill>
          <a:latin typeface="+mn-lt"/>
          <a:ea typeface="+mn-ea"/>
          <a:cs typeface="+mn-cs"/>
        </a:defRPr>
      </a:lvl8pPr>
      <a:lvl9pPr marL="2546347" algn="l" defTabSz="636587" rtl="0" eaLnBrk="1" latinLnBrk="0" hangingPunct="1">
        <a:defRPr sz="125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495" userDrawn="1">
          <p15:clr>
            <a:srgbClr val="F26B43"/>
          </p15:clr>
        </p15:guide>
        <p15:guide id="3" pos="230" userDrawn="1">
          <p15:clr>
            <a:srgbClr val="5ACBF0"/>
          </p15:clr>
        </p15:guide>
        <p15:guide id="4" pos="291" userDrawn="1">
          <p15:clr>
            <a:srgbClr val="5ACBF0"/>
          </p15:clr>
        </p15:guide>
        <p15:guide id="5" pos="787" userDrawn="1">
          <p15:clr>
            <a:srgbClr val="5ACBF0"/>
          </p15:clr>
        </p15:guide>
        <p15:guide id="6" pos="855" userDrawn="1">
          <p15:clr>
            <a:srgbClr val="5ACBF0"/>
          </p15:clr>
        </p15:guide>
        <p15:guide id="7" pos="1348" userDrawn="1">
          <p15:clr>
            <a:srgbClr val="5ACBF0"/>
          </p15:clr>
        </p15:guide>
        <p15:guide id="8" pos="1408" userDrawn="1">
          <p15:clr>
            <a:srgbClr val="5ACBF0"/>
          </p15:clr>
        </p15:guide>
        <p15:guide id="9" pos="1902" userDrawn="1">
          <p15:clr>
            <a:srgbClr val="5ACBF0"/>
          </p15:clr>
        </p15:guide>
        <p15:guide id="10" pos="1965" userDrawn="1">
          <p15:clr>
            <a:srgbClr val="5ACBF0"/>
          </p15:clr>
        </p15:guide>
        <p15:guide id="11" pos="2462" userDrawn="1">
          <p15:clr>
            <a:srgbClr val="5ACBF0"/>
          </p15:clr>
        </p15:guide>
        <p15:guide id="12" pos="2525" userDrawn="1">
          <p15:clr>
            <a:srgbClr val="5ACBF0"/>
          </p15:clr>
        </p15:guide>
        <p15:guide id="13" pos="3018" userDrawn="1">
          <p15:clr>
            <a:srgbClr val="5ACBF0"/>
          </p15:clr>
        </p15:guide>
        <p15:guide id="14" pos="3078" userDrawn="1">
          <p15:clr>
            <a:srgbClr val="5ACBF0"/>
          </p15:clr>
        </p15:guide>
        <p15:guide id="15" pos="3575" userDrawn="1">
          <p15:clr>
            <a:srgbClr val="5ACBF0"/>
          </p15:clr>
        </p15:guide>
        <p15:guide id="16" pos="3637" userDrawn="1">
          <p15:clr>
            <a:srgbClr val="5ACBF0"/>
          </p15:clr>
        </p15:guide>
        <p15:guide id="17" pos="4135" userDrawn="1">
          <p15:clr>
            <a:srgbClr val="5ACBF0"/>
          </p15:clr>
        </p15:guide>
        <p15:guide id="18" pos="4194" userDrawn="1">
          <p15:clr>
            <a:srgbClr val="5ACBF0"/>
          </p15:clr>
        </p15:guide>
        <p15:guide id="19" pos="4757" userDrawn="1">
          <p15:clr>
            <a:srgbClr val="5ACBF0"/>
          </p15:clr>
        </p15:guide>
        <p15:guide id="20" pos="4695" userDrawn="1">
          <p15:clr>
            <a:srgbClr val="5ACBF0"/>
          </p15:clr>
        </p15:guide>
        <p15:guide id="21" orient="horz" pos="6309" userDrawn="1">
          <p15:clr>
            <a:srgbClr val="F26B43"/>
          </p15:clr>
        </p15:guide>
        <p15:guide id="22" orient="horz" pos="6721" userDrawn="1">
          <p15:clr>
            <a:srgbClr val="F26B43"/>
          </p15:clr>
        </p15:guide>
        <p15:guide id="23" orient="horz" pos="1007" userDrawn="1">
          <p15:clr>
            <a:srgbClr val="F26B43"/>
          </p15:clr>
        </p15:guide>
        <p15:guide id="24" orient="horz" pos="384" userDrawn="1">
          <p15:clr>
            <a:srgbClr val="F26B43"/>
          </p15:clr>
        </p15:guide>
        <p15:guide id="25" orient="horz" pos="524" userDrawn="1">
          <p15:clr>
            <a:srgbClr val="F26B43"/>
          </p15:clr>
        </p15:guide>
        <p15:guide id="27" orient="horz" pos="3769" userDrawn="1">
          <p15:clr>
            <a:srgbClr val="9FCC3B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1988" y="617275"/>
            <a:ext cx="6993018" cy="74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40143" y="10539322"/>
            <a:ext cx="226342" cy="26053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49">
                <a:solidFill>
                  <a:schemeClr val="bg2"/>
                </a:solidFill>
                <a:latin typeface="Axiata Medium" panose="020B0603060202020004"/>
              </a:defRPr>
            </a:lvl1pPr>
          </a:lstStyle>
          <a:p>
            <a:fld id="{B22E28CD-7D23-44D0-95D8-4FC36EC6909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1964" y="1598568"/>
            <a:ext cx="6991350" cy="84114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7A0B01-76BE-4179-BC87-702A4EEAF8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16" y="10459595"/>
            <a:ext cx="2003414" cy="48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85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</p:sldLayoutIdLst>
  <p:hf hdr="0" ftr="0" dt="0"/>
  <p:txStyles>
    <p:titleStyle>
      <a:lvl1pPr algn="l" defTabSz="636587" rtl="0" eaLnBrk="1" latinLnBrk="0" hangingPunct="1">
        <a:lnSpc>
          <a:spcPct val="10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636587" rtl="0" eaLnBrk="1" fontAlgn="auto" latinLnBrk="0" hangingPunct="1">
        <a:lnSpc>
          <a:spcPct val="100000"/>
        </a:lnSpc>
        <a:spcBef>
          <a:spcPts val="0"/>
        </a:spcBef>
        <a:spcAft>
          <a:spcPts val="169"/>
        </a:spcAft>
        <a:buClrTx/>
        <a:buSzTx/>
        <a:buFont typeface="Arial" panose="020B0604020202020204" pitchFamily="34" charset="0"/>
        <a:buNone/>
        <a:tabLst/>
        <a:defRPr sz="1515" kern="1200">
          <a:solidFill>
            <a:schemeClr val="bg2"/>
          </a:solidFill>
          <a:latin typeface="+mn-lt"/>
          <a:ea typeface="+mn-ea"/>
          <a:cs typeface="+mn-cs"/>
        </a:defRPr>
      </a:lvl1pPr>
      <a:lvl2pPr marL="0" marR="0" indent="0" algn="l" defTabSz="636587" rtl="0" eaLnBrk="1" fontAlgn="auto" latinLnBrk="0" hangingPunct="1">
        <a:lnSpc>
          <a:spcPct val="100000"/>
        </a:lnSpc>
        <a:spcBef>
          <a:spcPts val="0"/>
        </a:spcBef>
        <a:spcAft>
          <a:spcPts val="169"/>
        </a:spcAft>
        <a:buClrTx/>
        <a:buSzTx/>
        <a:buFont typeface="Arial" panose="020B0604020202020204" pitchFamily="34" charset="0"/>
        <a:buNone/>
        <a:tabLst/>
        <a:defRPr sz="1515" kern="1200">
          <a:solidFill>
            <a:schemeClr val="bg2"/>
          </a:solidFill>
          <a:latin typeface="+mj-lt"/>
          <a:ea typeface="+mn-ea"/>
          <a:cs typeface="+mn-cs"/>
        </a:defRPr>
      </a:lvl2pPr>
      <a:lvl3pPr marL="0" marR="0" indent="0" algn="l" defTabSz="636587" rtl="0" eaLnBrk="1" fontAlgn="auto" latinLnBrk="0" hangingPunct="1">
        <a:lnSpc>
          <a:spcPct val="100000"/>
        </a:lnSpc>
        <a:spcBef>
          <a:spcPts val="0"/>
        </a:spcBef>
        <a:spcAft>
          <a:spcPts val="169"/>
        </a:spcAft>
        <a:buClrTx/>
        <a:buSzTx/>
        <a:buFont typeface="Arial" panose="020B0604020202020204" pitchFamily="34" charset="0"/>
        <a:buNone/>
        <a:tabLst/>
        <a:defRPr sz="1178" kern="1200">
          <a:solidFill>
            <a:schemeClr val="bg2"/>
          </a:solidFill>
          <a:latin typeface="+mn-lt"/>
          <a:ea typeface="+mn-ea"/>
          <a:cs typeface="+mn-cs"/>
        </a:defRPr>
      </a:lvl3pPr>
      <a:lvl4pPr marL="151582" marR="0" indent="-151582" algn="l" defTabSz="636587" rtl="0" eaLnBrk="1" fontAlgn="auto" latinLnBrk="0" hangingPunct="1">
        <a:lnSpc>
          <a:spcPct val="100000"/>
        </a:lnSpc>
        <a:spcBef>
          <a:spcPts val="0"/>
        </a:spcBef>
        <a:spcAft>
          <a:spcPts val="169"/>
        </a:spcAft>
        <a:buClrTx/>
        <a:buSzTx/>
        <a:buFont typeface="Arial" panose="020B0604020202020204" pitchFamily="34" charset="0"/>
        <a:buChar char="•"/>
        <a:tabLst/>
        <a:defRPr sz="1178" kern="1200">
          <a:solidFill>
            <a:schemeClr val="bg2"/>
          </a:solidFill>
          <a:latin typeface="+mn-lt"/>
          <a:ea typeface="+mn-ea"/>
          <a:cs typeface="+mn-cs"/>
        </a:defRPr>
      </a:lvl4pPr>
      <a:lvl5pPr marL="357733" marR="0" indent="-151582" algn="l" defTabSz="636587" rtl="0" eaLnBrk="1" fontAlgn="auto" latinLnBrk="0" hangingPunct="1">
        <a:lnSpc>
          <a:spcPct val="100000"/>
        </a:lnSpc>
        <a:spcBef>
          <a:spcPts val="0"/>
        </a:spcBef>
        <a:spcAft>
          <a:spcPts val="169"/>
        </a:spcAft>
        <a:buClrTx/>
        <a:buSzTx/>
        <a:buFont typeface="Arial" panose="020B0604020202020204" pitchFamily="34" charset="0"/>
        <a:buChar char="•"/>
        <a:tabLst/>
        <a:defRPr sz="1010" kern="1200">
          <a:solidFill>
            <a:schemeClr val="bg2"/>
          </a:solidFill>
          <a:latin typeface="+mn-lt"/>
          <a:ea typeface="+mn-ea"/>
          <a:cs typeface="+mn-cs"/>
        </a:defRPr>
      </a:lvl5pPr>
      <a:lvl6pPr marL="1750614" indent="-159146" algn="l" defTabSz="636587" rtl="0" eaLnBrk="1" latinLnBrk="0" hangingPunct="1">
        <a:lnSpc>
          <a:spcPct val="90000"/>
        </a:lnSpc>
        <a:spcBef>
          <a:spcPts val="347"/>
        </a:spcBef>
        <a:buFont typeface="Arial" panose="020B0604020202020204" pitchFamily="34" charset="0"/>
        <a:buChar char="•"/>
        <a:defRPr sz="1253" kern="1200">
          <a:solidFill>
            <a:schemeClr val="tx1"/>
          </a:solidFill>
          <a:latin typeface="+mn-lt"/>
          <a:ea typeface="+mn-ea"/>
          <a:cs typeface="+mn-cs"/>
        </a:defRPr>
      </a:lvl6pPr>
      <a:lvl7pPr marL="2068906" indent="-159146" algn="l" defTabSz="636587" rtl="0" eaLnBrk="1" latinLnBrk="0" hangingPunct="1">
        <a:lnSpc>
          <a:spcPct val="90000"/>
        </a:lnSpc>
        <a:spcBef>
          <a:spcPts val="347"/>
        </a:spcBef>
        <a:buFont typeface="Arial" panose="020B0604020202020204" pitchFamily="34" charset="0"/>
        <a:buChar char="•"/>
        <a:defRPr sz="1253" kern="1200">
          <a:solidFill>
            <a:schemeClr val="tx1"/>
          </a:solidFill>
          <a:latin typeface="+mn-lt"/>
          <a:ea typeface="+mn-ea"/>
          <a:cs typeface="+mn-cs"/>
        </a:defRPr>
      </a:lvl7pPr>
      <a:lvl8pPr marL="2387199" indent="-159146" algn="l" defTabSz="636587" rtl="0" eaLnBrk="1" latinLnBrk="0" hangingPunct="1">
        <a:lnSpc>
          <a:spcPct val="90000"/>
        </a:lnSpc>
        <a:spcBef>
          <a:spcPts val="347"/>
        </a:spcBef>
        <a:buFont typeface="Arial" panose="020B0604020202020204" pitchFamily="34" charset="0"/>
        <a:buChar char="•"/>
        <a:defRPr sz="1253" kern="1200">
          <a:solidFill>
            <a:schemeClr val="tx1"/>
          </a:solidFill>
          <a:latin typeface="+mn-lt"/>
          <a:ea typeface="+mn-ea"/>
          <a:cs typeface="+mn-cs"/>
        </a:defRPr>
      </a:lvl8pPr>
      <a:lvl9pPr marL="2705492" indent="-159146" algn="l" defTabSz="636587" rtl="0" eaLnBrk="1" latinLnBrk="0" hangingPunct="1">
        <a:lnSpc>
          <a:spcPct val="90000"/>
        </a:lnSpc>
        <a:spcBef>
          <a:spcPts val="347"/>
        </a:spcBef>
        <a:buFont typeface="Arial" panose="020B0604020202020204" pitchFamily="34" charset="0"/>
        <a:buChar char="•"/>
        <a:defRPr sz="12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36587" rtl="0" eaLnBrk="1" latinLnBrk="0" hangingPunct="1">
        <a:defRPr sz="1253" kern="1200">
          <a:solidFill>
            <a:schemeClr val="tx1"/>
          </a:solidFill>
          <a:latin typeface="+mn-lt"/>
          <a:ea typeface="+mn-ea"/>
          <a:cs typeface="+mn-cs"/>
        </a:defRPr>
      </a:lvl1pPr>
      <a:lvl2pPr marL="318294" algn="l" defTabSz="636587" rtl="0" eaLnBrk="1" latinLnBrk="0" hangingPunct="1">
        <a:defRPr sz="1253" kern="1200">
          <a:solidFill>
            <a:schemeClr val="tx1"/>
          </a:solidFill>
          <a:latin typeface="+mn-lt"/>
          <a:ea typeface="+mn-ea"/>
          <a:cs typeface="+mn-cs"/>
        </a:defRPr>
      </a:lvl2pPr>
      <a:lvl3pPr marL="636587" algn="l" defTabSz="636587" rtl="0" eaLnBrk="1" latinLnBrk="0" hangingPunct="1">
        <a:defRPr sz="1253" kern="1200">
          <a:solidFill>
            <a:schemeClr val="tx1"/>
          </a:solidFill>
          <a:latin typeface="+mn-lt"/>
          <a:ea typeface="+mn-ea"/>
          <a:cs typeface="+mn-cs"/>
        </a:defRPr>
      </a:lvl3pPr>
      <a:lvl4pPr marL="954880" algn="l" defTabSz="636587" rtl="0" eaLnBrk="1" latinLnBrk="0" hangingPunct="1">
        <a:defRPr sz="1253" kern="1200">
          <a:solidFill>
            <a:schemeClr val="tx1"/>
          </a:solidFill>
          <a:latin typeface="+mn-lt"/>
          <a:ea typeface="+mn-ea"/>
          <a:cs typeface="+mn-cs"/>
        </a:defRPr>
      </a:lvl4pPr>
      <a:lvl5pPr marL="1273173" algn="l" defTabSz="636587" rtl="0" eaLnBrk="1" latinLnBrk="0" hangingPunct="1">
        <a:defRPr sz="1253" kern="1200">
          <a:solidFill>
            <a:schemeClr val="tx1"/>
          </a:solidFill>
          <a:latin typeface="+mn-lt"/>
          <a:ea typeface="+mn-ea"/>
          <a:cs typeface="+mn-cs"/>
        </a:defRPr>
      </a:lvl5pPr>
      <a:lvl6pPr marL="1591465" algn="l" defTabSz="636587" rtl="0" eaLnBrk="1" latinLnBrk="0" hangingPunct="1">
        <a:defRPr sz="1253" kern="1200">
          <a:solidFill>
            <a:schemeClr val="tx1"/>
          </a:solidFill>
          <a:latin typeface="+mn-lt"/>
          <a:ea typeface="+mn-ea"/>
          <a:cs typeface="+mn-cs"/>
        </a:defRPr>
      </a:lvl6pPr>
      <a:lvl7pPr marL="1909759" algn="l" defTabSz="636587" rtl="0" eaLnBrk="1" latinLnBrk="0" hangingPunct="1">
        <a:defRPr sz="1253" kern="1200">
          <a:solidFill>
            <a:schemeClr val="tx1"/>
          </a:solidFill>
          <a:latin typeface="+mn-lt"/>
          <a:ea typeface="+mn-ea"/>
          <a:cs typeface="+mn-cs"/>
        </a:defRPr>
      </a:lvl7pPr>
      <a:lvl8pPr marL="2228052" algn="l" defTabSz="636587" rtl="0" eaLnBrk="1" latinLnBrk="0" hangingPunct="1">
        <a:defRPr sz="1253" kern="1200">
          <a:solidFill>
            <a:schemeClr val="tx1"/>
          </a:solidFill>
          <a:latin typeface="+mn-lt"/>
          <a:ea typeface="+mn-ea"/>
          <a:cs typeface="+mn-cs"/>
        </a:defRPr>
      </a:lvl8pPr>
      <a:lvl9pPr marL="2546347" algn="l" defTabSz="636587" rtl="0" eaLnBrk="1" latinLnBrk="0" hangingPunct="1">
        <a:defRPr sz="125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495">
          <p15:clr>
            <a:srgbClr val="F26B43"/>
          </p15:clr>
        </p15:guide>
        <p15:guide id="3" pos="230">
          <p15:clr>
            <a:srgbClr val="5ACBF0"/>
          </p15:clr>
        </p15:guide>
        <p15:guide id="4" pos="291">
          <p15:clr>
            <a:srgbClr val="5ACBF0"/>
          </p15:clr>
        </p15:guide>
        <p15:guide id="5" pos="787">
          <p15:clr>
            <a:srgbClr val="5ACBF0"/>
          </p15:clr>
        </p15:guide>
        <p15:guide id="6" pos="855">
          <p15:clr>
            <a:srgbClr val="5ACBF0"/>
          </p15:clr>
        </p15:guide>
        <p15:guide id="7" pos="1348">
          <p15:clr>
            <a:srgbClr val="5ACBF0"/>
          </p15:clr>
        </p15:guide>
        <p15:guide id="8" pos="1408">
          <p15:clr>
            <a:srgbClr val="5ACBF0"/>
          </p15:clr>
        </p15:guide>
        <p15:guide id="9" pos="1902">
          <p15:clr>
            <a:srgbClr val="5ACBF0"/>
          </p15:clr>
        </p15:guide>
        <p15:guide id="10" pos="1965">
          <p15:clr>
            <a:srgbClr val="5ACBF0"/>
          </p15:clr>
        </p15:guide>
        <p15:guide id="11" pos="2462">
          <p15:clr>
            <a:srgbClr val="5ACBF0"/>
          </p15:clr>
        </p15:guide>
        <p15:guide id="12" pos="2525">
          <p15:clr>
            <a:srgbClr val="5ACBF0"/>
          </p15:clr>
        </p15:guide>
        <p15:guide id="13" pos="3018">
          <p15:clr>
            <a:srgbClr val="5ACBF0"/>
          </p15:clr>
        </p15:guide>
        <p15:guide id="14" pos="3078">
          <p15:clr>
            <a:srgbClr val="5ACBF0"/>
          </p15:clr>
        </p15:guide>
        <p15:guide id="15" pos="3575">
          <p15:clr>
            <a:srgbClr val="5ACBF0"/>
          </p15:clr>
        </p15:guide>
        <p15:guide id="16" pos="3637">
          <p15:clr>
            <a:srgbClr val="5ACBF0"/>
          </p15:clr>
        </p15:guide>
        <p15:guide id="17" pos="4135">
          <p15:clr>
            <a:srgbClr val="5ACBF0"/>
          </p15:clr>
        </p15:guide>
        <p15:guide id="18" pos="4194">
          <p15:clr>
            <a:srgbClr val="5ACBF0"/>
          </p15:clr>
        </p15:guide>
        <p15:guide id="19" pos="4757">
          <p15:clr>
            <a:srgbClr val="5ACBF0"/>
          </p15:clr>
        </p15:guide>
        <p15:guide id="20" pos="4695">
          <p15:clr>
            <a:srgbClr val="5ACBF0"/>
          </p15:clr>
        </p15:guide>
        <p15:guide id="21" orient="horz" pos="6309">
          <p15:clr>
            <a:srgbClr val="F26B43"/>
          </p15:clr>
        </p15:guide>
        <p15:guide id="22" orient="horz" pos="6721">
          <p15:clr>
            <a:srgbClr val="F26B43"/>
          </p15:clr>
        </p15:guide>
        <p15:guide id="23" orient="horz" pos="1007">
          <p15:clr>
            <a:srgbClr val="F26B43"/>
          </p15:clr>
        </p15:guide>
        <p15:guide id="24" orient="horz" pos="384">
          <p15:clr>
            <a:srgbClr val="F26B43"/>
          </p15:clr>
        </p15:guide>
        <p15:guide id="25" orient="horz" pos="524">
          <p15:clr>
            <a:srgbClr val="F26B43"/>
          </p15:clr>
        </p15:guide>
        <p15:guide id="27" orient="horz" pos="3769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admin@spotmentor.co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1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mailto:aida.ishak@celcom.com.my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5.png"/><Relationship Id="rId4" Type="http://schemas.openxmlformats.org/officeDocument/2006/relationships/hyperlink" Target="mailto:azlan@axiata.com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mailto:axiatafastforward.cdi@axiatafastforward.com" TargetMode="Externa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2.png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mailto:techsupport@axiatafastforward.com" TargetMode="External"/><Relationship Id="rId3" Type="http://schemas.openxmlformats.org/officeDocument/2006/relationships/hyperlink" Target="mailto:fastforward@axiata.com" TargetMode="External"/><Relationship Id="rId7" Type="http://schemas.openxmlformats.org/officeDocument/2006/relationships/hyperlink" Target="mailto:ena_erawati@celcom.com.my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Relationship Id="rId6" Type="http://schemas.openxmlformats.org/officeDocument/2006/relationships/hyperlink" Target="mailto:nurusyifa@celcom.com.my" TargetMode="External"/><Relationship Id="rId5" Type="http://schemas.openxmlformats.org/officeDocument/2006/relationships/hyperlink" Target="mailto:gideon.tan.hoe@celcom.com.my" TargetMode="External"/><Relationship Id="rId4" Type="http://schemas.openxmlformats.org/officeDocument/2006/relationships/hyperlink" Target="mailto:admin@spotmentor.com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mailto:shirin.khan@robi.com.bd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7.xml"/><Relationship Id="rId4" Type="http://schemas.openxmlformats.org/officeDocument/2006/relationships/hyperlink" Target="mailto:munim.ahmed@robi.com.b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axiatafastforward.cdi@axiatafastforward.co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goto.com/meeting/help/join-a-test-session-g2m050001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anydesk.com/en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support.goto.com/meeting/help/join-a-test-session-g2m050001" TargetMode="External"/><Relationship Id="rId4" Type="http://schemas.openxmlformats.org/officeDocument/2006/relationships/slide" Target="slide5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6.png"/><Relationship Id="rId7" Type="http://schemas.openxmlformats.org/officeDocument/2006/relationships/hyperlink" Target="mailto:ali@celcom.com.my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axiata.fuseuniversal.com/users/sign_in" TargetMode="External"/><Relationship Id="rId5" Type="http://schemas.openxmlformats.org/officeDocument/2006/relationships/hyperlink" Target="https://axiata.fuseuniversal.com/" TargetMode="External"/><Relationship Id="rId4" Type="http://schemas.openxmlformats.org/officeDocument/2006/relationships/image" Target="../media/image7.sv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2F1598-B944-47E1-A6BB-A983231197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7" r="39237"/>
          <a:stretch/>
        </p:blipFill>
        <p:spPr>
          <a:xfrm>
            <a:off x="0" y="0"/>
            <a:ext cx="7921625" cy="110674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98FB86-9D1C-4976-9B0A-0D63017DAEA9}"/>
              </a:ext>
            </a:extLst>
          </p:cNvPr>
          <p:cNvSpPr/>
          <p:nvPr/>
        </p:nvSpPr>
        <p:spPr>
          <a:xfrm>
            <a:off x="0" y="-13737"/>
            <a:ext cx="7921625" cy="11067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4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3A9FDEE9-E8DA-4552-850D-28B113C66A26}"/>
              </a:ext>
            </a:extLst>
          </p:cNvPr>
          <p:cNvSpPr/>
          <p:nvPr/>
        </p:nvSpPr>
        <p:spPr>
          <a:xfrm>
            <a:off x="0" y="6982945"/>
            <a:ext cx="4229847" cy="4070818"/>
          </a:xfrm>
          <a:custGeom>
            <a:avLst/>
            <a:gdLst>
              <a:gd name="connsiteX0" fmla="*/ 4307000 w 4307000"/>
              <a:gd name="connsiteY0" fmla="*/ 0 h 4263710"/>
              <a:gd name="connsiteX1" fmla="*/ 4307000 w 4307000"/>
              <a:gd name="connsiteY1" fmla="*/ 3482833 h 4263710"/>
              <a:gd name="connsiteX2" fmla="*/ 4307000 w 4307000"/>
              <a:gd name="connsiteY2" fmla="*/ 3724146 h 4263710"/>
              <a:gd name="connsiteX3" fmla="*/ 4307000 w 4307000"/>
              <a:gd name="connsiteY3" fmla="*/ 3975030 h 4263710"/>
              <a:gd name="connsiteX4" fmla="*/ 4307000 w 4307000"/>
              <a:gd name="connsiteY4" fmla="*/ 4263710 h 4263710"/>
              <a:gd name="connsiteX5" fmla="*/ 0 w 4307000"/>
              <a:gd name="connsiteY5" fmla="*/ 4263710 h 4263710"/>
              <a:gd name="connsiteX6" fmla="*/ 0 w 4307000"/>
              <a:gd name="connsiteY6" fmla="*/ 3975030 h 4263710"/>
              <a:gd name="connsiteX7" fmla="*/ 0 w 4307000"/>
              <a:gd name="connsiteY7" fmla="*/ 3724146 h 4263710"/>
              <a:gd name="connsiteX8" fmla="*/ 0 w 4307000"/>
              <a:gd name="connsiteY8" fmla="*/ 3482833 h 4263710"/>
              <a:gd name="connsiteX9" fmla="*/ 0 w 4307000"/>
              <a:gd name="connsiteY9" fmla="*/ 759440 h 426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07000" h="4263710">
                <a:moveTo>
                  <a:pt x="4307000" y="0"/>
                </a:moveTo>
                <a:lnTo>
                  <a:pt x="4307000" y="3482833"/>
                </a:lnTo>
                <a:lnTo>
                  <a:pt x="4307000" y="3724146"/>
                </a:lnTo>
                <a:lnTo>
                  <a:pt x="4307000" y="3975030"/>
                </a:lnTo>
                <a:lnTo>
                  <a:pt x="4307000" y="4263710"/>
                </a:lnTo>
                <a:lnTo>
                  <a:pt x="0" y="4263710"/>
                </a:lnTo>
                <a:lnTo>
                  <a:pt x="0" y="3975030"/>
                </a:lnTo>
                <a:lnTo>
                  <a:pt x="0" y="3724146"/>
                </a:lnTo>
                <a:lnTo>
                  <a:pt x="0" y="3482833"/>
                </a:lnTo>
                <a:lnTo>
                  <a:pt x="0" y="7594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28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2DF794C-1177-4BF3-B606-D78AD1335225}"/>
              </a:ext>
            </a:extLst>
          </p:cNvPr>
          <p:cNvSpPr txBox="1">
            <a:spLocks/>
          </p:cNvSpPr>
          <p:nvPr/>
        </p:nvSpPr>
        <p:spPr>
          <a:xfrm>
            <a:off x="435019" y="8930932"/>
            <a:ext cx="3760478" cy="4924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marL="0" marR="0" indent="0" algn="l" defTabSz="7559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7559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marR="0" indent="0" algn="l" defTabSz="7559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80000" marR="0" indent="-180000" algn="l" defTabSz="7559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24800" marR="0" indent="-180000" algn="l" defTabSz="7559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559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3200" b="1" dirty="0">
                <a:solidFill>
                  <a:srgbClr val="D01148"/>
                </a:solidFill>
                <a:latin typeface="Axiata Medium" panose="020B0603060202020004"/>
                <a:cs typeface="Axiata Bold" panose="020B0803060202020004" pitchFamily="34" charset="0"/>
              </a:rPr>
              <a:t>Enterprise</a:t>
            </a: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srgbClr val="D01148"/>
                </a:solidFill>
                <a:effectLst/>
                <a:uLnTx/>
                <a:uFillTx/>
                <a:latin typeface="Axiata Medium" panose="020B0603060202020004"/>
                <a:cs typeface="Axiata Bold" panose="020B0803060202020004" pitchFamily="34" charset="0"/>
              </a:rPr>
              <a:t> Academy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C6317CC-4D6D-480B-91FE-14DCFD7D3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78" y="8122245"/>
            <a:ext cx="3414620" cy="829481"/>
          </a:xfrm>
          <a:prstGeom prst="rect">
            <a:avLst/>
          </a:prstGeom>
          <a:noFill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02012EA-35AC-4F80-855A-8F36CBC8CFBB}"/>
              </a:ext>
            </a:extLst>
          </p:cNvPr>
          <p:cNvSpPr/>
          <p:nvPr/>
        </p:nvSpPr>
        <p:spPr>
          <a:xfrm>
            <a:off x="430078" y="9587245"/>
            <a:ext cx="3728927" cy="90794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D01148"/>
                </a:solidFill>
                <a:effectLst/>
                <a:uLnTx/>
                <a:uFillTx/>
                <a:latin typeface="Axiata Medium" panose="020B0603060202020004"/>
                <a:ea typeface="+mn-ea"/>
                <a:cs typeface="Axiata Bold" panose="020B0803060202020004" pitchFamily="34" charset="0"/>
              </a:rPr>
              <a:t>Solution Architect / GTM</a:t>
            </a:r>
          </a:p>
          <a:p>
            <a:pPr marL="0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D01148"/>
                </a:solidFill>
                <a:effectLst/>
                <a:uLnTx/>
                <a:uFillTx/>
                <a:latin typeface="Axiata Medium" panose="020B0603060202020004"/>
                <a:ea typeface="+mn-ea"/>
                <a:cs typeface="Axiata Bold" panose="020B0803060202020004" pitchFamily="34" charset="0"/>
              </a:rPr>
              <a:t>User Guide</a:t>
            </a:r>
            <a:endParaRPr kumimoji="0" lang="en-IN" sz="2400" b="0" i="1" u="none" strike="noStrike" kern="1200" cap="none" spc="0" normalizeH="0" baseline="0" noProof="0" dirty="0">
              <a:ln>
                <a:noFill/>
              </a:ln>
              <a:solidFill>
                <a:srgbClr val="D01148"/>
              </a:solidFill>
              <a:effectLst/>
              <a:uLnTx/>
              <a:uFillTx/>
              <a:latin typeface="Axiata Medium" panose="020B0603060202020004"/>
              <a:ea typeface="+mn-ea"/>
              <a:cs typeface="Axiata Bold" panose="020B08030602020200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142529-3FC4-4DAE-90EE-63AE09EAB1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318" y="162786"/>
            <a:ext cx="643432" cy="65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17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4492252-F6BF-4566-9BF3-FD183AA67682}"/>
              </a:ext>
            </a:extLst>
          </p:cNvPr>
          <p:cNvSpPr/>
          <p:nvPr/>
        </p:nvSpPr>
        <p:spPr>
          <a:xfrm>
            <a:off x="544412" y="1962151"/>
            <a:ext cx="6832800" cy="132220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spcAft>
                <a:spcPts val="60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Book" panose="020B0503060202020004"/>
              </a:rPr>
              <a:t>For FIRST TIME login</a:t>
            </a:r>
            <a:r>
              <a:rPr lang="en-US" sz="1600" dirty="0">
                <a:solidFill>
                  <a:srgbClr val="000000"/>
                </a:solidFill>
                <a:latin typeface="Axiata Book" panose="020B0503060202020004"/>
              </a:rPr>
              <a:t>, insert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Book" panose="020B0503060202020004"/>
              </a:rPr>
              <a:t> your EY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Book" panose="020B0503060202020004"/>
              </a:rPr>
              <a:t>Spotmentor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Book" panose="020B0503060202020004"/>
              </a:rPr>
              <a:t> username and password provided by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Book" panose="020B0503060202020004"/>
                <a:hlinkClick r:id="rId3"/>
              </a:rPr>
              <a:t>admin@spotmentor.com</a:t>
            </a:r>
            <a:r>
              <a:rPr lang="en-US" sz="1600" dirty="0">
                <a:solidFill>
                  <a:srgbClr val="000000"/>
                </a:solidFill>
                <a:latin typeface="Axiata Book" panose="020B0503060202020004"/>
              </a:rPr>
              <a:t>. </a:t>
            </a:r>
            <a:r>
              <a:rPr lang="en-US" sz="1600" dirty="0">
                <a:solidFill>
                  <a:schemeClr val="dk1"/>
                </a:solidFill>
                <a:latin typeface="Axiata Medium" panose="020B0603060202020004"/>
              </a:rPr>
              <a:t>Please type your password (do not copy &amp; paste) and ensure that there is no spacing when entering your password</a:t>
            </a:r>
          </a:p>
          <a:p>
            <a:pPr marR="0" lvl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0D42"/>
              </a:buClr>
              <a:buSzPct val="80000"/>
              <a:tabLst/>
              <a:defRPr/>
            </a:pPr>
            <a:endParaRPr lang="en-US" sz="1600" b="1" dirty="0">
              <a:solidFill>
                <a:srgbClr val="000000"/>
              </a:solidFill>
              <a:latin typeface="Axiata Book" panose="020B0503060202020004"/>
            </a:endParaRPr>
          </a:p>
          <a:p>
            <a:pPr lvl="0">
              <a:spcAft>
                <a:spcPts val="600"/>
              </a:spcAft>
              <a:buClr>
                <a:srgbClr val="C40D42"/>
              </a:buClr>
              <a:buSzPct val="80000"/>
              <a:defRPr/>
            </a:pPr>
            <a:r>
              <a:rPr lang="en-US" sz="1600" b="1" i="1" dirty="0">
                <a:solidFill>
                  <a:srgbClr val="000000"/>
                </a:solidFill>
                <a:latin typeface="Axiata Book" panose="020B0503060202020004"/>
              </a:rPr>
              <a:t>Note: For REPEAT USERS login</a:t>
            </a:r>
            <a:r>
              <a:rPr lang="en-US" sz="1600" i="1" dirty="0">
                <a:solidFill>
                  <a:srgbClr val="000000"/>
                </a:solidFill>
                <a:latin typeface="Axiata Book" panose="020B0503060202020004"/>
              </a:rPr>
              <a:t>, </a:t>
            </a:r>
            <a:r>
              <a:rPr lang="en-US" sz="1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Axiata Book" panose="020B0503060202020004"/>
              </a:rPr>
              <a:t>repeat Step 1 until Step 2.</a:t>
            </a:r>
            <a:r>
              <a:rPr lang="en-US" sz="1600" i="1" dirty="0">
                <a:solidFill>
                  <a:srgbClr val="000000"/>
                </a:solidFill>
                <a:latin typeface="Axiata Book" panose="020B0503060202020004"/>
              </a:rPr>
              <a:t> Then click on </a:t>
            </a:r>
            <a:r>
              <a:rPr lang="en-US" sz="1600" b="1" i="1" dirty="0">
                <a:solidFill>
                  <a:srgbClr val="000000"/>
                </a:solidFill>
                <a:latin typeface="Axiata Book" panose="020B0503060202020004"/>
              </a:rPr>
              <a:t>Goto Platform </a:t>
            </a:r>
            <a:r>
              <a:rPr lang="en-US" sz="1600" i="1" dirty="0">
                <a:solidFill>
                  <a:srgbClr val="000000"/>
                </a:solidFill>
                <a:latin typeface="Axiata Book" panose="020B0503060202020004"/>
              </a:rPr>
              <a:t>in the top right corner of the page and enter your credentials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xiata Book" panose="020B0503060202020004"/>
            </a:endParaRPr>
          </a:p>
          <a:p>
            <a:pPr>
              <a:spcAft>
                <a:spcPts val="600"/>
              </a:spcAft>
              <a:buClr>
                <a:srgbClr val="C40D42"/>
              </a:buClr>
              <a:buSzPct val="80000"/>
              <a:defRPr/>
            </a:pPr>
            <a:endParaRPr lang="en-US" sz="1600" i="1" dirty="0">
              <a:solidFill>
                <a:schemeClr val="tx1">
                  <a:lumMod val="95000"/>
                  <a:lumOff val="5000"/>
                </a:schemeClr>
              </a:solidFill>
              <a:latin typeface="Axiata Book" panose="020B0503060202020004"/>
            </a:endParaRPr>
          </a:p>
          <a:p>
            <a:pPr>
              <a:spcAft>
                <a:spcPts val="600"/>
              </a:spcAft>
              <a:buClr>
                <a:srgbClr val="C40D42"/>
              </a:buClr>
              <a:buSzPct val="80000"/>
              <a:defRPr/>
            </a:pPr>
            <a:endParaRPr lang="en-US" sz="1600" i="1" dirty="0">
              <a:solidFill>
                <a:schemeClr val="tx1">
                  <a:lumMod val="95000"/>
                  <a:lumOff val="5000"/>
                </a:schemeClr>
              </a:solidFill>
              <a:latin typeface="Axiata Book" panose="020B0503060202020004"/>
            </a:endParaRPr>
          </a:p>
          <a:p>
            <a:pPr>
              <a:spcAft>
                <a:spcPts val="600"/>
              </a:spcAft>
              <a:buClr>
                <a:srgbClr val="C40D42"/>
              </a:buClr>
              <a:buSzPct val="80000"/>
              <a:defRPr/>
            </a:pPr>
            <a:endParaRPr kumimoji="0" lang="en-US" sz="1600" i="1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xiata Book" panose="020B0503060202020004"/>
            </a:endParaRPr>
          </a:p>
          <a:p>
            <a:pPr marL="285750" indent="-285750">
              <a:spcAft>
                <a:spcPts val="600"/>
              </a:spcAft>
              <a:buClr>
                <a:srgbClr val="C40D42"/>
              </a:buClr>
              <a:buSzPct val="80000"/>
              <a:buFont typeface="Arial" panose="020B0604020202020204" pitchFamily="34" charset="0"/>
              <a:buChar char="•"/>
              <a:defRPr/>
            </a:pPr>
            <a:endParaRPr kumimoji="0" lang="en-IN" sz="1600" i="1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xiata Book" panose="020B05030602020200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700DF2-7F29-40FA-990A-CA4F7C3574F1}"/>
              </a:ext>
            </a:extLst>
          </p:cNvPr>
          <p:cNvSpPr/>
          <p:nvPr/>
        </p:nvSpPr>
        <p:spPr>
          <a:xfrm>
            <a:off x="1709107" y="5396908"/>
            <a:ext cx="1346200" cy="875291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523972-62ED-4B9F-84EE-69ED87026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412" y="4044228"/>
            <a:ext cx="6832800" cy="29653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CFA2C41-8EAD-4337-AB0B-9613E657B203}"/>
              </a:ext>
            </a:extLst>
          </p:cNvPr>
          <p:cNvSpPr/>
          <p:nvPr/>
        </p:nvSpPr>
        <p:spPr>
          <a:xfrm>
            <a:off x="1415878" y="5218734"/>
            <a:ext cx="2544933" cy="1395731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2757D5-6C4B-4C35-AA20-91247BDA937B}"/>
              </a:ext>
            </a:extLst>
          </p:cNvPr>
          <p:cNvSpPr/>
          <p:nvPr/>
        </p:nvSpPr>
        <p:spPr>
          <a:xfrm>
            <a:off x="0" y="416379"/>
            <a:ext cx="7921625" cy="744374"/>
          </a:xfrm>
          <a:prstGeom prst="rect">
            <a:avLst/>
          </a:prstGeom>
          <a:solidFill>
            <a:srgbClr val="C40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3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xiata Bold" panose="020B08030602020200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7B08AA-575C-43A8-8D61-D4BE7F09EE7A}"/>
              </a:ext>
            </a:extLst>
          </p:cNvPr>
          <p:cNvSpPr/>
          <p:nvPr/>
        </p:nvSpPr>
        <p:spPr>
          <a:xfrm>
            <a:off x="0" y="519427"/>
            <a:ext cx="7921625" cy="1146157"/>
          </a:xfrm>
          <a:prstGeom prst="rect">
            <a:avLst/>
          </a:prstGeom>
          <a:solidFill>
            <a:srgbClr val="EC6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27112" marR="0" lvl="0" indent="-51435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ata Bold" panose="020B0803060202020004"/>
                <a:ea typeface="+mn-ea"/>
                <a:cs typeface="+mn-cs"/>
              </a:rPr>
              <a:t>How do I login to EY Spotmentor?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86653A-025F-4908-AEB4-867C1DB81EAC}"/>
              </a:ext>
            </a:extLst>
          </p:cNvPr>
          <p:cNvSpPr/>
          <p:nvPr/>
        </p:nvSpPr>
        <p:spPr>
          <a:xfrm>
            <a:off x="608854" y="2049630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A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A58134A-1CB6-4D57-AC9D-D69C57C93400}"/>
              </a:ext>
            </a:extLst>
          </p:cNvPr>
          <p:cNvSpPr/>
          <p:nvPr/>
        </p:nvSpPr>
        <p:spPr>
          <a:xfrm>
            <a:off x="1308598" y="5112926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703926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4492252-F6BF-4566-9BF3-FD183AA67682}"/>
              </a:ext>
            </a:extLst>
          </p:cNvPr>
          <p:cNvSpPr/>
          <p:nvPr/>
        </p:nvSpPr>
        <p:spPr>
          <a:xfrm>
            <a:off x="544412" y="1962151"/>
            <a:ext cx="6832800" cy="132220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On the EY </a:t>
            </a:r>
            <a:r>
              <a:rPr lang="en-IN" sz="1600" dirty="0" err="1">
                <a:solidFill>
                  <a:schemeClr val="tx1"/>
                </a:solidFill>
                <a:latin typeface="Axiata Book" panose="020B0503060202020004"/>
              </a:rPr>
              <a:t>Spotmentor</a:t>
            </a: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 landing page, click </a:t>
            </a:r>
            <a:r>
              <a:rPr lang="en-IN" sz="1600" b="1" dirty="0">
                <a:solidFill>
                  <a:schemeClr val="tx1"/>
                </a:solidFill>
                <a:latin typeface="Axiata Book" panose="020B0503060202020004"/>
              </a:rPr>
              <a:t>Take Test </a:t>
            </a: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to initiate your CDI (Capability Development Inventory)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2757D5-6C4B-4C35-AA20-91247BDA937B}"/>
              </a:ext>
            </a:extLst>
          </p:cNvPr>
          <p:cNvSpPr/>
          <p:nvPr/>
        </p:nvSpPr>
        <p:spPr>
          <a:xfrm>
            <a:off x="0" y="416379"/>
            <a:ext cx="7921625" cy="744374"/>
          </a:xfrm>
          <a:prstGeom prst="rect">
            <a:avLst/>
          </a:prstGeom>
          <a:solidFill>
            <a:srgbClr val="C40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3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xiata Bold" panose="020B08030602020200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7B08AA-575C-43A8-8D61-D4BE7F09EE7A}"/>
              </a:ext>
            </a:extLst>
          </p:cNvPr>
          <p:cNvSpPr/>
          <p:nvPr/>
        </p:nvSpPr>
        <p:spPr>
          <a:xfrm>
            <a:off x="0" y="519427"/>
            <a:ext cx="7921625" cy="1146157"/>
          </a:xfrm>
          <a:prstGeom prst="rect">
            <a:avLst/>
          </a:prstGeom>
          <a:solidFill>
            <a:srgbClr val="EC6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2" marR="0" lvl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4.   How can I initiate my CDI?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xiata Bold" panose="020B08030602020200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C9FCCA-2C04-48A1-9AEE-42DB0F0916B3}"/>
              </a:ext>
            </a:extLst>
          </p:cNvPr>
          <p:cNvSpPr/>
          <p:nvPr/>
        </p:nvSpPr>
        <p:spPr>
          <a:xfrm>
            <a:off x="608854" y="2036930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7D76C8-0FE7-41ED-84B9-361028465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12" y="2902735"/>
            <a:ext cx="6832800" cy="30886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5DC0550-35F7-47FB-87DF-49E35F153E88}"/>
              </a:ext>
            </a:extLst>
          </p:cNvPr>
          <p:cNvSpPr/>
          <p:nvPr/>
        </p:nvSpPr>
        <p:spPr>
          <a:xfrm>
            <a:off x="2788920" y="5507567"/>
            <a:ext cx="494030" cy="249766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CA1C38A-0E32-4E99-BC7A-C3ADEAAAC572}"/>
              </a:ext>
            </a:extLst>
          </p:cNvPr>
          <p:cNvSpPr/>
          <p:nvPr/>
        </p:nvSpPr>
        <p:spPr>
          <a:xfrm>
            <a:off x="2681640" y="5387864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120036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F988E1-372D-4E4D-94BA-9A99BBE8E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12" y="5276236"/>
            <a:ext cx="6860306" cy="32073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4492252-F6BF-4566-9BF3-FD183AA67682}"/>
              </a:ext>
            </a:extLst>
          </p:cNvPr>
          <p:cNvSpPr/>
          <p:nvPr/>
        </p:nvSpPr>
        <p:spPr>
          <a:xfrm>
            <a:off x="544412" y="1962151"/>
            <a:ext cx="6832800" cy="292748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spcAft>
                <a:spcPts val="60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Input </a:t>
            </a:r>
            <a:r>
              <a:rPr lang="en-IN" sz="1600" b="1" dirty="0">
                <a:solidFill>
                  <a:schemeClr val="tx1"/>
                </a:solidFill>
                <a:latin typeface="Axiata Book" panose="020B0503060202020004"/>
              </a:rPr>
              <a:t>First and Last Name </a:t>
            </a: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in the box provided</a:t>
            </a:r>
          </a:p>
          <a:p>
            <a:pPr marL="342900" indent="-342900">
              <a:spcAft>
                <a:spcPts val="60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Your relevant </a:t>
            </a:r>
            <a:r>
              <a:rPr lang="en-IN" sz="1600" b="1" dirty="0">
                <a:solidFill>
                  <a:schemeClr val="tx1"/>
                </a:solidFill>
                <a:latin typeface="Axiata Book" panose="020B0503060202020004"/>
              </a:rPr>
              <a:t>Region and Role Cluster</a:t>
            </a: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 from will be </a:t>
            </a:r>
            <a:r>
              <a:rPr lang="en-IN" sz="1600" dirty="0" err="1">
                <a:solidFill>
                  <a:schemeClr val="tx1"/>
                </a:solidFill>
                <a:latin typeface="Axiata Book" panose="020B0503060202020004"/>
              </a:rPr>
              <a:t>autopopulated</a:t>
            </a:r>
            <a:endParaRPr lang="en-IN" sz="1600" dirty="0">
              <a:solidFill>
                <a:schemeClr val="tx1"/>
              </a:solidFill>
              <a:latin typeface="Axiata Book" panose="020B0503060202020004"/>
            </a:endParaRPr>
          </a:p>
          <a:p>
            <a:pPr marL="342900" indent="-342900"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Choose a preferred </a:t>
            </a:r>
            <a:r>
              <a:rPr lang="en-IN" sz="1600" b="1" dirty="0">
                <a:solidFill>
                  <a:schemeClr val="tx1"/>
                </a:solidFill>
                <a:latin typeface="Axiata Book" panose="020B0503060202020004"/>
              </a:rPr>
              <a:t>Language</a:t>
            </a: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 to take the CDI </a:t>
            </a:r>
          </a:p>
          <a:p>
            <a:pPr>
              <a:spcAft>
                <a:spcPts val="600"/>
              </a:spcAft>
              <a:buClr>
                <a:srgbClr val="C40D42"/>
              </a:buClr>
              <a:buSzPct val="80000"/>
            </a:pP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        </a:t>
            </a:r>
            <a:r>
              <a:rPr lang="en-IN" sz="1400" dirty="0">
                <a:solidFill>
                  <a:schemeClr val="tx1"/>
                </a:solidFill>
                <a:latin typeface="Axiata Book" panose="020B0503060202020004"/>
              </a:rPr>
              <a:t>Note: Currently, only English, Bahasa Indonesia, Tamil and Sinhalese is available</a:t>
            </a:r>
            <a:endParaRPr lang="en-IN" sz="1600" dirty="0">
              <a:solidFill>
                <a:schemeClr val="tx1"/>
              </a:solidFill>
              <a:latin typeface="Axiata Book" panose="020B0503060202020004"/>
            </a:endParaRPr>
          </a:p>
          <a:p>
            <a:pPr marL="342900" indent="-342900">
              <a:spcAft>
                <a:spcPts val="60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Read the </a:t>
            </a:r>
            <a:r>
              <a:rPr lang="en-IN" sz="1600" b="1" dirty="0">
                <a:solidFill>
                  <a:schemeClr val="tx1"/>
                </a:solidFill>
                <a:latin typeface="Axiata Book" panose="020B0503060202020004"/>
              </a:rPr>
              <a:t>Terms &amp; Conditions </a:t>
            </a: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and tick the box</a:t>
            </a:r>
          </a:p>
          <a:p>
            <a:pPr marL="342900" indent="-342900">
              <a:spcAft>
                <a:spcPts val="60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Ensure accuracy of details before clicking on </a:t>
            </a:r>
            <a:r>
              <a:rPr lang="en-IN" sz="1600" b="1" dirty="0">
                <a:solidFill>
                  <a:schemeClr val="tx1"/>
                </a:solidFill>
                <a:latin typeface="Axiata Book" panose="020B0503060202020004"/>
              </a:rPr>
              <a:t>Submit</a:t>
            </a: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 </a:t>
            </a:r>
          </a:p>
          <a:p>
            <a:pPr>
              <a:spcAft>
                <a:spcPts val="600"/>
              </a:spcAft>
              <a:buClr>
                <a:srgbClr val="C40D42"/>
              </a:buClr>
              <a:buSzPct val="80000"/>
            </a:pPr>
            <a:r>
              <a:rPr lang="en-IN" sz="1600" b="1" i="1" dirty="0">
                <a:solidFill>
                  <a:schemeClr val="tx1"/>
                </a:solidFill>
                <a:latin typeface="Axiata Book" panose="020B0503060202020004"/>
              </a:rPr>
              <a:t>Note: </a:t>
            </a:r>
            <a:r>
              <a:rPr lang="en-IN" sz="1600" i="1" dirty="0">
                <a:solidFill>
                  <a:schemeClr val="tx1"/>
                </a:solidFill>
                <a:latin typeface="Axiata Book" panose="020B0503060202020004"/>
              </a:rPr>
              <a:t>At any point during the CDI, participants can switch the language of the case by clicking on the Language tab in the top right corner of the page (</a:t>
            </a:r>
            <a:r>
              <a:rPr lang="en-IN" sz="1600" i="1">
                <a:solidFill>
                  <a:schemeClr val="tx1"/>
                </a:solidFill>
                <a:latin typeface="Axiata Book" panose="020B0503060202020004"/>
              </a:rPr>
              <a:t>applicable only to </a:t>
            </a:r>
            <a:r>
              <a:rPr lang="en-IN" sz="1600" i="1" dirty="0">
                <a:solidFill>
                  <a:schemeClr val="tx1"/>
                </a:solidFill>
                <a:latin typeface="Axiata Book" panose="020B0503060202020004"/>
              </a:rPr>
              <a:t>Direct Sales participants).</a:t>
            </a:r>
          </a:p>
          <a:p>
            <a:pPr marL="342900" marR="0" lvl="0" indent="-34290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xiata Book" panose="020B05030602020200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2757D5-6C4B-4C35-AA20-91247BDA937B}"/>
              </a:ext>
            </a:extLst>
          </p:cNvPr>
          <p:cNvSpPr/>
          <p:nvPr/>
        </p:nvSpPr>
        <p:spPr>
          <a:xfrm>
            <a:off x="0" y="416379"/>
            <a:ext cx="7921625" cy="744374"/>
          </a:xfrm>
          <a:prstGeom prst="rect">
            <a:avLst/>
          </a:prstGeom>
          <a:solidFill>
            <a:srgbClr val="C40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3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xiata Bold" panose="020B08030602020200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7B08AA-575C-43A8-8D61-D4BE7F09EE7A}"/>
              </a:ext>
            </a:extLst>
          </p:cNvPr>
          <p:cNvSpPr/>
          <p:nvPr/>
        </p:nvSpPr>
        <p:spPr>
          <a:xfrm>
            <a:off x="0" y="519427"/>
            <a:ext cx="7921625" cy="1146157"/>
          </a:xfrm>
          <a:prstGeom prst="rect">
            <a:avLst/>
          </a:prstGeom>
          <a:solidFill>
            <a:srgbClr val="EC6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2" lvl="0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5.   </a:t>
            </a:r>
            <a:r>
              <a:rPr lang="en-IN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How to Login to </a:t>
            </a:r>
            <a:r>
              <a:rPr lang="en-IN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CompetencyConnect</a:t>
            </a:r>
            <a:r>
              <a:rPr lang="en-IN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?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xiata Bold" panose="020B08030602020200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6E81E6-465A-491C-8D8E-98B24EA70B82}"/>
              </a:ext>
            </a:extLst>
          </p:cNvPr>
          <p:cNvSpPr/>
          <p:nvPr/>
        </p:nvSpPr>
        <p:spPr>
          <a:xfrm>
            <a:off x="1016000" y="6151487"/>
            <a:ext cx="1416050" cy="473593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901611A-5DF7-4309-8E24-BA30396D8DDA}"/>
              </a:ext>
            </a:extLst>
          </p:cNvPr>
          <p:cNvSpPr/>
          <p:nvPr/>
        </p:nvSpPr>
        <p:spPr>
          <a:xfrm>
            <a:off x="608854" y="2029576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36E1A3-00D7-4550-8847-FC255D151B63}"/>
              </a:ext>
            </a:extLst>
          </p:cNvPr>
          <p:cNvSpPr/>
          <p:nvPr/>
        </p:nvSpPr>
        <p:spPr>
          <a:xfrm>
            <a:off x="908718" y="6080981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1E6C958-52BA-450F-A8A9-61B3DE6C8451}"/>
              </a:ext>
            </a:extLst>
          </p:cNvPr>
          <p:cNvSpPr/>
          <p:nvPr/>
        </p:nvSpPr>
        <p:spPr>
          <a:xfrm>
            <a:off x="608854" y="2360730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B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394CC9A-5A1C-45EE-9F26-E350ACB8EE53}"/>
              </a:ext>
            </a:extLst>
          </p:cNvPr>
          <p:cNvSpPr/>
          <p:nvPr/>
        </p:nvSpPr>
        <p:spPr>
          <a:xfrm>
            <a:off x="608854" y="2655020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C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C671622-06BE-425B-8ACD-87A303536173}"/>
              </a:ext>
            </a:extLst>
          </p:cNvPr>
          <p:cNvSpPr/>
          <p:nvPr/>
        </p:nvSpPr>
        <p:spPr>
          <a:xfrm>
            <a:off x="608854" y="3229878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30F4EF-5A1F-45CA-AFC7-5653D523BBD2}"/>
              </a:ext>
            </a:extLst>
          </p:cNvPr>
          <p:cNvSpPr/>
          <p:nvPr/>
        </p:nvSpPr>
        <p:spPr>
          <a:xfrm>
            <a:off x="1015996" y="6629500"/>
            <a:ext cx="1416049" cy="527288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6542592-1226-4067-B25B-47E8437A2304}"/>
              </a:ext>
            </a:extLst>
          </p:cNvPr>
          <p:cNvSpPr/>
          <p:nvPr/>
        </p:nvSpPr>
        <p:spPr>
          <a:xfrm>
            <a:off x="908718" y="6455012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31F6DE-3E27-4D54-940F-132BC328611C}"/>
              </a:ext>
            </a:extLst>
          </p:cNvPr>
          <p:cNvSpPr/>
          <p:nvPr/>
        </p:nvSpPr>
        <p:spPr>
          <a:xfrm>
            <a:off x="1015996" y="7165466"/>
            <a:ext cx="1416049" cy="423121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355151-47A0-46C2-9642-DDE24A4F4FB8}"/>
              </a:ext>
            </a:extLst>
          </p:cNvPr>
          <p:cNvSpPr/>
          <p:nvPr/>
        </p:nvSpPr>
        <p:spPr>
          <a:xfrm>
            <a:off x="1015995" y="7596361"/>
            <a:ext cx="1416049" cy="211617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432A215-3027-4040-B0BB-9722F45B8E3A}"/>
              </a:ext>
            </a:extLst>
          </p:cNvPr>
          <p:cNvSpPr/>
          <p:nvPr/>
        </p:nvSpPr>
        <p:spPr>
          <a:xfrm>
            <a:off x="908718" y="7098428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C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6CFB1BB-9E28-4D53-8A07-039FE53641A8}"/>
              </a:ext>
            </a:extLst>
          </p:cNvPr>
          <p:cNvSpPr/>
          <p:nvPr/>
        </p:nvSpPr>
        <p:spPr>
          <a:xfrm>
            <a:off x="908714" y="7588587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E70A979-A894-4314-B285-7F0BBC09D218}"/>
              </a:ext>
            </a:extLst>
          </p:cNvPr>
          <p:cNvSpPr/>
          <p:nvPr/>
        </p:nvSpPr>
        <p:spPr>
          <a:xfrm>
            <a:off x="1015997" y="7805125"/>
            <a:ext cx="1416048" cy="281856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8EDDDD0-CB0C-46B4-9051-0782CCBAA940}"/>
              </a:ext>
            </a:extLst>
          </p:cNvPr>
          <p:cNvSpPr/>
          <p:nvPr/>
        </p:nvSpPr>
        <p:spPr>
          <a:xfrm>
            <a:off x="904474" y="7840245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1066186-7FBD-4E23-A5BE-303D095AE485}"/>
              </a:ext>
            </a:extLst>
          </p:cNvPr>
          <p:cNvSpPr/>
          <p:nvPr/>
        </p:nvSpPr>
        <p:spPr>
          <a:xfrm>
            <a:off x="608854" y="3558666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106359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4492252-F6BF-4566-9BF3-FD183AA67682}"/>
              </a:ext>
            </a:extLst>
          </p:cNvPr>
          <p:cNvSpPr/>
          <p:nvPr/>
        </p:nvSpPr>
        <p:spPr>
          <a:xfrm>
            <a:off x="544412" y="1962151"/>
            <a:ext cx="6832800" cy="281447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spcAft>
                <a:spcPts val="60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Please view the leadership note/video from your Enterprise Head and click </a:t>
            </a:r>
            <a:r>
              <a:rPr lang="en-IN" sz="1600" b="1" dirty="0">
                <a:solidFill>
                  <a:schemeClr val="tx1"/>
                </a:solidFill>
                <a:latin typeface="Axiata Book" panose="020B0503060202020004"/>
              </a:rPr>
              <a:t>Next</a:t>
            </a:r>
          </a:p>
          <a:p>
            <a:pPr marL="342900" indent="-342900">
              <a:spcAft>
                <a:spcPts val="60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Click on the images to read the instructions step by step</a:t>
            </a:r>
          </a:p>
          <a:p>
            <a:pPr marL="342900" indent="-342900">
              <a:spcAft>
                <a:spcPts val="60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xiata Book" panose="020B05030602020200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2757D5-6C4B-4C35-AA20-91247BDA937B}"/>
              </a:ext>
            </a:extLst>
          </p:cNvPr>
          <p:cNvSpPr/>
          <p:nvPr/>
        </p:nvSpPr>
        <p:spPr>
          <a:xfrm>
            <a:off x="0" y="416379"/>
            <a:ext cx="7921625" cy="744374"/>
          </a:xfrm>
          <a:prstGeom prst="rect">
            <a:avLst/>
          </a:prstGeom>
          <a:solidFill>
            <a:srgbClr val="C40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3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xiata Bold" panose="020B08030602020200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7B08AA-575C-43A8-8D61-D4BE7F09EE7A}"/>
              </a:ext>
            </a:extLst>
          </p:cNvPr>
          <p:cNvSpPr/>
          <p:nvPr/>
        </p:nvSpPr>
        <p:spPr>
          <a:xfrm>
            <a:off x="0" y="519427"/>
            <a:ext cx="7921625" cy="1146157"/>
          </a:xfrm>
          <a:prstGeom prst="rect">
            <a:avLst/>
          </a:prstGeom>
          <a:solidFill>
            <a:srgbClr val="EC6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2" lvl="0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6.   </a:t>
            </a:r>
            <a:r>
              <a:rPr lang="en-IN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Where are the instructions for  CDI? (1/2)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xiata Bold" panose="020B08030602020200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085DE3-3CF3-4075-81BF-15F7348472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90" t="8115" r="12032" b="37199"/>
          <a:stretch/>
        </p:blipFill>
        <p:spPr>
          <a:xfrm>
            <a:off x="608854" y="6883388"/>
            <a:ext cx="6783968" cy="305649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5DD96C0-CE48-4473-8D84-A3FB07262789}"/>
              </a:ext>
            </a:extLst>
          </p:cNvPr>
          <p:cNvSpPr/>
          <p:nvPr/>
        </p:nvSpPr>
        <p:spPr>
          <a:xfrm>
            <a:off x="608854" y="2042276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8DC5D17-7B88-4F52-B696-546EDE6BC1C0}"/>
              </a:ext>
            </a:extLst>
          </p:cNvPr>
          <p:cNvSpPr/>
          <p:nvPr/>
        </p:nvSpPr>
        <p:spPr>
          <a:xfrm>
            <a:off x="608854" y="2544880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3862BF-C67E-4A40-8C64-D9ED3A95A36A}"/>
              </a:ext>
            </a:extLst>
          </p:cNvPr>
          <p:cNvSpPr/>
          <p:nvPr/>
        </p:nvSpPr>
        <p:spPr>
          <a:xfrm>
            <a:off x="932863" y="7856031"/>
            <a:ext cx="6191837" cy="1874414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B69453C-42AB-4B7F-A89F-954840549020}"/>
              </a:ext>
            </a:extLst>
          </p:cNvPr>
          <p:cNvSpPr/>
          <p:nvPr/>
        </p:nvSpPr>
        <p:spPr>
          <a:xfrm>
            <a:off x="825583" y="7802850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96CD77-A28F-410F-B9AA-64456FF44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855" y="2815532"/>
            <a:ext cx="6768358" cy="377845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B401307-4D70-466B-9758-6BDDB8F75F25}"/>
              </a:ext>
            </a:extLst>
          </p:cNvPr>
          <p:cNvSpPr/>
          <p:nvPr/>
        </p:nvSpPr>
        <p:spPr>
          <a:xfrm>
            <a:off x="3666595" y="6224392"/>
            <a:ext cx="588433" cy="434593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1060EBA-417A-42A7-9C54-CC83BA052F5E}"/>
              </a:ext>
            </a:extLst>
          </p:cNvPr>
          <p:cNvSpPr/>
          <p:nvPr/>
        </p:nvSpPr>
        <p:spPr>
          <a:xfrm>
            <a:off x="3532067" y="6118584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940846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4492252-F6BF-4566-9BF3-FD183AA67682}"/>
              </a:ext>
            </a:extLst>
          </p:cNvPr>
          <p:cNvSpPr/>
          <p:nvPr/>
        </p:nvSpPr>
        <p:spPr>
          <a:xfrm>
            <a:off x="544412" y="1962151"/>
            <a:ext cx="6832800" cy="281447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spcAft>
                <a:spcPts val="60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Once you have familiarized yourself with the instructions for each step, click on </a:t>
            </a:r>
            <a:r>
              <a:rPr lang="en-IN" sz="1600" b="1" dirty="0">
                <a:solidFill>
                  <a:schemeClr val="tx1"/>
                </a:solidFill>
                <a:latin typeface="Axiata Book" panose="020B0503060202020004"/>
              </a:rPr>
              <a:t>Next</a:t>
            </a:r>
            <a:r>
              <a:rPr lang="en-IN" sz="1600" i="1" dirty="0">
                <a:solidFill>
                  <a:schemeClr val="tx1"/>
                </a:solidFill>
                <a:latin typeface="Axiata Book" panose="020B0503060202020004"/>
              </a:rPr>
              <a:t> </a:t>
            </a: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to move forward to the next section</a:t>
            </a:r>
          </a:p>
          <a:p>
            <a:pPr marL="342900" indent="-342900">
              <a:spcAft>
                <a:spcPts val="60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Upon completion of all steps, click </a:t>
            </a:r>
            <a:r>
              <a:rPr lang="en-IN" sz="1600" b="1" dirty="0">
                <a:solidFill>
                  <a:schemeClr val="tx1"/>
                </a:solidFill>
                <a:latin typeface="Axiata Book" panose="020B0503060202020004"/>
              </a:rPr>
              <a:t>Next</a:t>
            </a:r>
          </a:p>
          <a:p>
            <a:pPr marL="342900" indent="-342900">
              <a:spcAft>
                <a:spcPts val="60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xiata Book" panose="020B05030602020200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2757D5-6C4B-4C35-AA20-91247BDA937B}"/>
              </a:ext>
            </a:extLst>
          </p:cNvPr>
          <p:cNvSpPr/>
          <p:nvPr/>
        </p:nvSpPr>
        <p:spPr>
          <a:xfrm>
            <a:off x="0" y="416379"/>
            <a:ext cx="7921625" cy="744374"/>
          </a:xfrm>
          <a:prstGeom prst="rect">
            <a:avLst/>
          </a:prstGeom>
          <a:solidFill>
            <a:srgbClr val="C40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3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xiata Bold" panose="020B08030602020200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7B08AA-575C-43A8-8D61-D4BE7F09EE7A}"/>
              </a:ext>
            </a:extLst>
          </p:cNvPr>
          <p:cNvSpPr/>
          <p:nvPr/>
        </p:nvSpPr>
        <p:spPr>
          <a:xfrm>
            <a:off x="0" y="519427"/>
            <a:ext cx="7921625" cy="1146157"/>
          </a:xfrm>
          <a:prstGeom prst="rect">
            <a:avLst/>
          </a:prstGeom>
          <a:solidFill>
            <a:srgbClr val="EC6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2" lvl="0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6.   </a:t>
            </a:r>
            <a:r>
              <a:rPr lang="en-IN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Where are the instructions for  CDI? (2/2)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xiata Bold" panose="020B0803060202020004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5DD96C0-CE48-4473-8D84-A3FB07262789}"/>
              </a:ext>
            </a:extLst>
          </p:cNvPr>
          <p:cNvSpPr/>
          <p:nvPr/>
        </p:nvSpPr>
        <p:spPr>
          <a:xfrm>
            <a:off x="608854" y="2042276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C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0241A09-3FA8-4E7B-9036-A7BF71C52135}"/>
              </a:ext>
            </a:extLst>
          </p:cNvPr>
          <p:cNvSpPr/>
          <p:nvPr/>
        </p:nvSpPr>
        <p:spPr>
          <a:xfrm>
            <a:off x="608854" y="2567516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C11A72-7D91-4AE0-A280-E9E98587C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87" y="6851033"/>
            <a:ext cx="6736178" cy="30046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3837E74-646A-4B59-A942-E5659AFE45B2}"/>
              </a:ext>
            </a:extLst>
          </p:cNvPr>
          <p:cNvSpPr/>
          <p:nvPr/>
        </p:nvSpPr>
        <p:spPr>
          <a:xfrm>
            <a:off x="3740149" y="9309100"/>
            <a:ext cx="514350" cy="321733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E2F8DFF-25FD-4F39-A147-69C160666DBA}"/>
              </a:ext>
            </a:extLst>
          </p:cNvPr>
          <p:cNvSpPr/>
          <p:nvPr/>
        </p:nvSpPr>
        <p:spPr>
          <a:xfrm>
            <a:off x="3607299" y="9203292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059CE5-96D6-4B7B-AB55-0D3932461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86" y="2920332"/>
            <a:ext cx="6736179" cy="377446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B401307-4D70-466B-9758-6BDDB8F75F25}"/>
              </a:ext>
            </a:extLst>
          </p:cNvPr>
          <p:cNvSpPr/>
          <p:nvPr/>
        </p:nvSpPr>
        <p:spPr>
          <a:xfrm>
            <a:off x="3594469" y="5681792"/>
            <a:ext cx="732685" cy="448207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1060EBA-417A-42A7-9C54-CC83BA052F5E}"/>
              </a:ext>
            </a:extLst>
          </p:cNvPr>
          <p:cNvSpPr/>
          <p:nvPr/>
        </p:nvSpPr>
        <p:spPr>
          <a:xfrm>
            <a:off x="3459941" y="5575984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94156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4492252-F6BF-4566-9BF3-FD183AA67682}"/>
              </a:ext>
            </a:extLst>
          </p:cNvPr>
          <p:cNvSpPr/>
          <p:nvPr/>
        </p:nvSpPr>
        <p:spPr>
          <a:xfrm>
            <a:off x="544412" y="1962151"/>
            <a:ext cx="6832800" cy="342965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spcAft>
                <a:spcPts val="60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Click </a:t>
            </a:r>
            <a:r>
              <a:rPr lang="en-IN" sz="1600" b="1" dirty="0">
                <a:solidFill>
                  <a:schemeClr val="tx1"/>
                </a:solidFill>
                <a:latin typeface="Axiata Book" panose="020B0503060202020004"/>
              </a:rPr>
              <a:t>Start CDI </a:t>
            </a: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to proceed to the background information</a:t>
            </a:r>
            <a:endParaRPr lang="en-IN" sz="1600" b="1" dirty="0">
              <a:solidFill>
                <a:schemeClr val="tx1"/>
              </a:solidFill>
              <a:latin typeface="Axiata Book" panose="020B0503060202020004"/>
            </a:endParaRPr>
          </a:p>
          <a:p>
            <a:pPr>
              <a:spcAft>
                <a:spcPts val="600"/>
              </a:spcAft>
              <a:buClr>
                <a:srgbClr val="C40D42"/>
              </a:buClr>
              <a:buSzPct val="80000"/>
            </a:pPr>
            <a:endParaRPr lang="en-IN" sz="1600" dirty="0">
              <a:solidFill>
                <a:schemeClr val="tx1"/>
              </a:solidFill>
              <a:latin typeface="Axiata Book" panose="020B05030602020200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2757D5-6C4B-4C35-AA20-91247BDA937B}"/>
              </a:ext>
            </a:extLst>
          </p:cNvPr>
          <p:cNvSpPr/>
          <p:nvPr/>
        </p:nvSpPr>
        <p:spPr>
          <a:xfrm>
            <a:off x="0" y="416379"/>
            <a:ext cx="7921625" cy="744374"/>
          </a:xfrm>
          <a:prstGeom prst="rect">
            <a:avLst/>
          </a:prstGeom>
          <a:solidFill>
            <a:srgbClr val="C40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3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xiata Bold" panose="020B08030602020200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7B08AA-575C-43A8-8D61-D4BE7F09EE7A}"/>
              </a:ext>
            </a:extLst>
          </p:cNvPr>
          <p:cNvSpPr/>
          <p:nvPr/>
        </p:nvSpPr>
        <p:spPr>
          <a:xfrm>
            <a:off x="0" y="519427"/>
            <a:ext cx="7921625" cy="1146157"/>
          </a:xfrm>
          <a:prstGeom prst="rect">
            <a:avLst/>
          </a:prstGeom>
          <a:solidFill>
            <a:srgbClr val="EC6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2" lvl="0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7.   How to start the CDI?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E427CE-07EB-4BEE-8EFD-DDB515D6DC2B}"/>
              </a:ext>
            </a:extLst>
          </p:cNvPr>
          <p:cNvSpPr/>
          <p:nvPr/>
        </p:nvSpPr>
        <p:spPr>
          <a:xfrm>
            <a:off x="608854" y="2042276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58EF23-7A5F-4744-82B5-4D1EF584F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81" y="2550953"/>
            <a:ext cx="6642862" cy="297592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89F86FC-AC3C-4899-831E-D96899CB2185}"/>
              </a:ext>
            </a:extLst>
          </p:cNvPr>
          <p:cNvSpPr/>
          <p:nvPr/>
        </p:nvSpPr>
        <p:spPr>
          <a:xfrm>
            <a:off x="3727449" y="4923841"/>
            <a:ext cx="514350" cy="321733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7430CB9-2D65-42A1-8605-FA39471BE99B}"/>
              </a:ext>
            </a:extLst>
          </p:cNvPr>
          <p:cNvSpPr/>
          <p:nvPr/>
        </p:nvSpPr>
        <p:spPr>
          <a:xfrm>
            <a:off x="3594599" y="4818033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566068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4492252-F6BF-4566-9BF3-FD183AA67682}"/>
              </a:ext>
            </a:extLst>
          </p:cNvPr>
          <p:cNvSpPr/>
          <p:nvPr/>
        </p:nvSpPr>
        <p:spPr>
          <a:xfrm>
            <a:off x="544412" y="1962150"/>
            <a:ext cx="6832800" cy="438784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  <a:buClr>
                <a:srgbClr val="C40D42"/>
              </a:buClr>
              <a:buSzPct val="80000"/>
            </a:pP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As a part of the Simulation, you will now be able to access background information of a fictitious organization called GTC</a:t>
            </a:r>
          </a:p>
          <a:p>
            <a:pPr marL="342900" indent="-342900">
              <a:spcAft>
                <a:spcPts val="60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Background information is available across several tabs/sections:</a:t>
            </a:r>
          </a:p>
          <a:p>
            <a:pPr marL="817905" lvl="1" indent="-342900">
              <a:spcAft>
                <a:spcPts val="600"/>
              </a:spcAft>
              <a:buClr>
                <a:srgbClr val="C40D42"/>
              </a:buClr>
              <a:buSzPct val="80000"/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Company Background</a:t>
            </a:r>
          </a:p>
          <a:p>
            <a:pPr marL="817905" lvl="1" indent="-342900">
              <a:spcAft>
                <a:spcPts val="600"/>
              </a:spcAft>
              <a:buClr>
                <a:srgbClr val="C40D42"/>
              </a:buClr>
              <a:buSzPct val="80000"/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Company Overview</a:t>
            </a:r>
          </a:p>
          <a:p>
            <a:pPr marL="817905" lvl="1" indent="-342900">
              <a:spcAft>
                <a:spcPts val="600"/>
              </a:spcAft>
              <a:buClr>
                <a:srgbClr val="C40D42"/>
              </a:buClr>
              <a:buSzPct val="80000"/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Market Overview</a:t>
            </a:r>
          </a:p>
          <a:p>
            <a:pPr marL="817905" lvl="1" indent="-342900">
              <a:spcAft>
                <a:spcPts val="600"/>
              </a:spcAft>
              <a:buClr>
                <a:srgbClr val="C40D42"/>
              </a:buClr>
              <a:buSzPct val="80000"/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GTC Product and Channel</a:t>
            </a:r>
          </a:p>
          <a:p>
            <a:pPr marL="817905" lvl="1" indent="-342900">
              <a:spcAft>
                <a:spcPts val="600"/>
              </a:spcAft>
              <a:buClr>
                <a:srgbClr val="C40D42"/>
              </a:buClr>
              <a:buSzPct val="80000"/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Dealer Network of GTC</a:t>
            </a:r>
          </a:p>
          <a:p>
            <a:pPr>
              <a:spcAft>
                <a:spcPts val="600"/>
              </a:spcAft>
              <a:buClr>
                <a:srgbClr val="C40D42"/>
              </a:buClr>
              <a:buSzPct val="80000"/>
            </a:pP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You need to go through the sections in a sequential manner one by one; Upon completing one section, the tab for the next section will be activated; You may, at any time during the CDI, go back to a section of the information here</a:t>
            </a:r>
          </a:p>
          <a:p>
            <a:pPr marL="342900" indent="-342900">
              <a:spcAft>
                <a:spcPts val="60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</a:pPr>
            <a:endParaRPr lang="en-IN" sz="1600" dirty="0">
              <a:solidFill>
                <a:schemeClr val="tx1"/>
              </a:solidFill>
              <a:latin typeface="Axiata Book" panose="020B05030602020200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2757D5-6C4B-4C35-AA20-91247BDA937B}"/>
              </a:ext>
            </a:extLst>
          </p:cNvPr>
          <p:cNvSpPr/>
          <p:nvPr/>
        </p:nvSpPr>
        <p:spPr>
          <a:xfrm>
            <a:off x="0" y="416379"/>
            <a:ext cx="7921625" cy="744374"/>
          </a:xfrm>
          <a:prstGeom prst="rect">
            <a:avLst/>
          </a:prstGeom>
          <a:solidFill>
            <a:srgbClr val="C40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3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xiata Bold" panose="020B08030602020200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7B08AA-575C-43A8-8D61-D4BE7F09EE7A}"/>
              </a:ext>
            </a:extLst>
          </p:cNvPr>
          <p:cNvSpPr/>
          <p:nvPr/>
        </p:nvSpPr>
        <p:spPr>
          <a:xfrm>
            <a:off x="0" y="519427"/>
            <a:ext cx="7921625" cy="1146157"/>
          </a:xfrm>
          <a:prstGeom prst="rect">
            <a:avLst/>
          </a:prstGeom>
          <a:solidFill>
            <a:srgbClr val="EC6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2" lvl="0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8.   </a:t>
            </a:r>
            <a:r>
              <a:rPr lang="en-IN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Background Information for the Simulation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xiata Bold" panose="020B0803060202020004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D7186A-1A18-4290-8823-5CF5C547C83D}"/>
              </a:ext>
            </a:extLst>
          </p:cNvPr>
          <p:cNvSpPr/>
          <p:nvPr/>
        </p:nvSpPr>
        <p:spPr>
          <a:xfrm>
            <a:off x="608854" y="2576230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66A3FB-4E07-4781-A80A-9B53AA7BC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531" y="5374282"/>
            <a:ext cx="5960604" cy="388771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24C63F-DE22-4B9B-83E3-B0F068474A06}"/>
              </a:ext>
            </a:extLst>
          </p:cNvPr>
          <p:cNvSpPr/>
          <p:nvPr/>
        </p:nvSpPr>
        <p:spPr>
          <a:xfrm>
            <a:off x="930692" y="5700233"/>
            <a:ext cx="1275825" cy="1210018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8690D6A-E5B8-4DA8-87A4-528C627EDB4E}"/>
              </a:ext>
            </a:extLst>
          </p:cNvPr>
          <p:cNvSpPr/>
          <p:nvPr/>
        </p:nvSpPr>
        <p:spPr>
          <a:xfrm>
            <a:off x="823413" y="5612249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794237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4492252-F6BF-4566-9BF3-FD183AA67682}"/>
              </a:ext>
            </a:extLst>
          </p:cNvPr>
          <p:cNvSpPr/>
          <p:nvPr/>
        </p:nvSpPr>
        <p:spPr>
          <a:xfrm>
            <a:off x="544412" y="1962151"/>
            <a:ext cx="6832800" cy="342965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spcAft>
                <a:spcPts val="60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Once you have finished reading the background information, you would be directed to the page with information about your role in the simulation. Click </a:t>
            </a:r>
            <a:r>
              <a:rPr lang="en-IN" sz="1600" b="1" dirty="0">
                <a:solidFill>
                  <a:schemeClr val="tx1"/>
                </a:solidFill>
                <a:latin typeface="Axiata Book" panose="020B0503060202020004"/>
              </a:rPr>
              <a:t>Next </a:t>
            </a: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once you have familiarised yourself with your role</a:t>
            </a:r>
          </a:p>
          <a:p>
            <a:pPr marL="342900" indent="-342900">
              <a:spcAft>
                <a:spcPts val="60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</a:pPr>
            <a:endParaRPr lang="en-IN" sz="1600" dirty="0">
              <a:solidFill>
                <a:schemeClr val="tx1"/>
              </a:solidFill>
              <a:latin typeface="Axiata Book" panose="020B05030602020200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2757D5-6C4B-4C35-AA20-91247BDA937B}"/>
              </a:ext>
            </a:extLst>
          </p:cNvPr>
          <p:cNvSpPr/>
          <p:nvPr/>
        </p:nvSpPr>
        <p:spPr>
          <a:xfrm>
            <a:off x="0" y="416379"/>
            <a:ext cx="7921625" cy="744374"/>
          </a:xfrm>
          <a:prstGeom prst="rect">
            <a:avLst/>
          </a:prstGeom>
          <a:solidFill>
            <a:srgbClr val="C40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3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xiata Bold" panose="020B08030602020200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7B08AA-575C-43A8-8D61-D4BE7F09EE7A}"/>
              </a:ext>
            </a:extLst>
          </p:cNvPr>
          <p:cNvSpPr/>
          <p:nvPr/>
        </p:nvSpPr>
        <p:spPr>
          <a:xfrm>
            <a:off x="0" y="519427"/>
            <a:ext cx="7921625" cy="1146157"/>
          </a:xfrm>
          <a:prstGeom prst="rect">
            <a:avLst/>
          </a:prstGeom>
          <a:solidFill>
            <a:srgbClr val="EC6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2" lvl="0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9.   </a:t>
            </a:r>
            <a:r>
              <a:rPr lang="en-IN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Where can I see my role in the Simulation?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xiata Bold" panose="020B0803060202020004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F0A79F0-E3D1-4E72-954F-40791BE91770}"/>
              </a:ext>
            </a:extLst>
          </p:cNvPr>
          <p:cNvSpPr/>
          <p:nvPr/>
        </p:nvSpPr>
        <p:spPr>
          <a:xfrm>
            <a:off x="608854" y="2084160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30965C-7780-4362-9E0C-76655A692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54" y="2983712"/>
            <a:ext cx="6768358" cy="342350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B7A5F35-8C46-4423-9D84-A7FC4754CFE9}"/>
              </a:ext>
            </a:extLst>
          </p:cNvPr>
          <p:cNvSpPr/>
          <p:nvPr/>
        </p:nvSpPr>
        <p:spPr>
          <a:xfrm>
            <a:off x="4285725" y="5257587"/>
            <a:ext cx="707608" cy="357762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AF2476F-1906-427E-B2B3-1B9D89318C54}"/>
              </a:ext>
            </a:extLst>
          </p:cNvPr>
          <p:cNvSpPr/>
          <p:nvPr/>
        </p:nvSpPr>
        <p:spPr>
          <a:xfrm>
            <a:off x="4178445" y="5169603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166669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4492252-F6BF-4566-9BF3-FD183AA67682}"/>
              </a:ext>
            </a:extLst>
          </p:cNvPr>
          <p:cNvSpPr/>
          <p:nvPr/>
        </p:nvSpPr>
        <p:spPr>
          <a:xfrm>
            <a:off x="544412" y="1962151"/>
            <a:ext cx="6832800" cy="342965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spcAft>
                <a:spcPts val="60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You will be given a brief description on the upcoming case study assessment. Click </a:t>
            </a:r>
            <a:r>
              <a:rPr lang="en-IN" sz="1600" b="1" dirty="0">
                <a:solidFill>
                  <a:schemeClr val="tx1"/>
                </a:solidFill>
                <a:latin typeface="Axiata Book" panose="020B0503060202020004"/>
              </a:rPr>
              <a:t>Next</a:t>
            </a: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 when you have finished reading</a:t>
            </a:r>
          </a:p>
          <a:p>
            <a:pPr marL="342900" indent="-342900">
              <a:spcAft>
                <a:spcPts val="60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A </a:t>
            </a:r>
            <a:r>
              <a:rPr lang="en-IN" sz="1600" b="1" dirty="0">
                <a:solidFill>
                  <a:schemeClr val="tx1"/>
                </a:solidFill>
                <a:latin typeface="Axiata Book" panose="020B0503060202020004"/>
              </a:rPr>
              <a:t>sample question </a:t>
            </a: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will be shown for your better understanding on the types and structure of questions that you will face. Click </a:t>
            </a:r>
            <a:r>
              <a:rPr lang="en-IN" sz="1600" b="1" dirty="0">
                <a:solidFill>
                  <a:schemeClr val="tx1"/>
                </a:solidFill>
                <a:latin typeface="Axiata Book" panose="020B0503060202020004"/>
              </a:rPr>
              <a:t>Next </a:t>
            </a: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to proceed to the tasks overview</a:t>
            </a:r>
          </a:p>
          <a:p>
            <a:pPr marL="342900" indent="-342900">
              <a:spcAft>
                <a:spcPts val="60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</a:pPr>
            <a:endParaRPr lang="en-IN" sz="1600" dirty="0">
              <a:solidFill>
                <a:schemeClr val="tx1"/>
              </a:solidFill>
              <a:latin typeface="Axiata Book" panose="020B05030602020200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2757D5-6C4B-4C35-AA20-91247BDA937B}"/>
              </a:ext>
            </a:extLst>
          </p:cNvPr>
          <p:cNvSpPr/>
          <p:nvPr/>
        </p:nvSpPr>
        <p:spPr>
          <a:xfrm>
            <a:off x="0" y="416379"/>
            <a:ext cx="7921625" cy="744374"/>
          </a:xfrm>
          <a:prstGeom prst="rect">
            <a:avLst/>
          </a:prstGeom>
          <a:solidFill>
            <a:srgbClr val="C40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3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xiata Bold" panose="020B08030602020200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7B08AA-575C-43A8-8D61-D4BE7F09EE7A}"/>
              </a:ext>
            </a:extLst>
          </p:cNvPr>
          <p:cNvSpPr/>
          <p:nvPr/>
        </p:nvSpPr>
        <p:spPr>
          <a:xfrm>
            <a:off x="0" y="519427"/>
            <a:ext cx="7921625" cy="1146157"/>
          </a:xfrm>
          <a:prstGeom prst="rect">
            <a:avLst/>
          </a:prstGeom>
          <a:solidFill>
            <a:srgbClr val="EC6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2" lvl="0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10.   </a:t>
            </a:r>
            <a:r>
              <a:rPr lang="en-IN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How to start completing my Tasks? (1/2)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xiata Bold" panose="020B0803060202020004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1A0817-0BA2-40EA-BE11-F58C188349C9}"/>
              </a:ext>
            </a:extLst>
          </p:cNvPr>
          <p:cNvSpPr/>
          <p:nvPr/>
        </p:nvSpPr>
        <p:spPr>
          <a:xfrm>
            <a:off x="608854" y="2042276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5740B51-3D72-46FE-8E3D-B6FA20342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18" y="3472972"/>
            <a:ext cx="5957988" cy="218898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D86B15-D978-4677-9B34-E703FD612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818" y="6088354"/>
            <a:ext cx="5957988" cy="376578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323D786-0E93-4E1D-B271-A1265016E0BE}"/>
              </a:ext>
            </a:extLst>
          </p:cNvPr>
          <p:cNvSpPr/>
          <p:nvPr/>
        </p:nvSpPr>
        <p:spPr>
          <a:xfrm>
            <a:off x="4222225" y="5330839"/>
            <a:ext cx="707608" cy="357762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94870DC-7545-4A0F-A07D-16898DEF40A9}"/>
              </a:ext>
            </a:extLst>
          </p:cNvPr>
          <p:cNvSpPr/>
          <p:nvPr/>
        </p:nvSpPr>
        <p:spPr>
          <a:xfrm>
            <a:off x="4114945" y="5242855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7AC83A7-9391-45D3-8071-80774083031C}"/>
              </a:ext>
            </a:extLst>
          </p:cNvPr>
          <p:cNvSpPr/>
          <p:nvPr/>
        </p:nvSpPr>
        <p:spPr>
          <a:xfrm>
            <a:off x="4222225" y="9496373"/>
            <a:ext cx="707608" cy="357762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E8023B8-6D08-4855-8F1A-AFC1CE52BEBE}"/>
              </a:ext>
            </a:extLst>
          </p:cNvPr>
          <p:cNvSpPr/>
          <p:nvPr/>
        </p:nvSpPr>
        <p:spPr>
          <a:xfrm>
            <a:off x="4114944" y="9443001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B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0D2E891-D5A4-45F9-A361-12350BAAC273}"/>
              </a:ext>
            </a:extLst>
          </p:cNvPr>
          <p:cNvSpPr/>
          <p:nvPr/>
        </p:nvSpPr>
        <p:spPr>
          <a:xfrm>
            <a:off x="608853" y="2550459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915402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4492252-F6BF-4566-9BF3-FD183AA67682}"/>
              </a:ext>
            </a:extLst>
          </p:cNvPr>
          <p:cNvSpPr/>
          <p:nvPr/>
        </p:nvSpPr>
        <p:spPr>
          <a:xfrm>
            <a:off x="544412" y="1703071"/>
            <a:ext cx="6832800" cy="342965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  <a:buClr>
                <a:srgbClr val="C40D42"/>
              </a:buClr>
              <a:buSzPct val="80000"/>
            </a:pP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You are required to complete </a:t>
            </a:r>
            <a:r>
              <a:rPr lang="en-IN" sz="1600" b="1" dirty="0">
                <a:solidFill>
                  <a:schemeClr val="tx1"/>
                </a:solidFill>
                <a:latin typeface="Axiata Book" panose="020B0503060202020004"/>
              </a:rPr>
              <a:t>Task 1 – 3 </a:t>
            </a: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(in one sitting) any time within the stipulated period mentioned in page 5. </a:t>
            </a:r>
          </a:p>
          <a:p>
            <a:pPr marL="342900" indent="-342900">
              <a:spcAft>
                <a:spcPts val="60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Click</a:t>
            </a:r>
            <a:r>
              <a:rPr lang="en-IN" sz="1600" b="1" dirty="0">
                <a:solidFill>
                  <a:schemeClr val="tx1"/>
                </a:solidFill>
                <a:latin typeface="Axiata Book" panose="020B0503060202020004"/>
              </a:rPr>
              <a:t> Start </a:t>
            </a: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to begin a task. You are required to complete each task within the specified timeframe</a:t>
            </a:r>
          </a:p>
          <a:p>
            <a:pPr marL="342900" indent="-342900">
              <a:spcAft>
                <a:spcPts val="60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Every task will contain additional information in relation to the case study. Please click on the </a:t>
            </a:r>
            <a:r>
              <a:rPr lang="en-IN" sz="1600" b="1" dirty="0">
                <a:solidFill>
                  <a:schemeClr val="tx1"/>
                </a:solidFill>
                <a:latin typeface="Axiata Book" panose="020B0503060202020004"/>
              </a:rPr>
              <a:t>grey box </a:t>
            </a: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to view more information </a:t>
            </a:r>
          </a:p>
          <a:p>
            <a:pPr marL="342900" indent="-342900">
              <a:spcAft>
                <a:spcPts val="60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Click </a:t>
            </a:r>
            <a:r>
              <a:rPr lang="en-IN" sz="1600" b="1" dirty="0">
                <a:solidFill>
                  <a:schemeClr val="tx1"/>
                </a:solidFill>
                <a:latin typeface="Axiata Book" panose="020B0503060202020004"/>
              </a:rPr>
              <a:t>Start Questions </a:t>
            </a: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when ready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2757D5-6C4B-4C35-AA20-91247BDA937B}"/>
              </a:ext>
            </a:extLst>
          </p:cNvPr>
          <p:cNvSpPr/>
          <p:nvPr/>
        </p:nvSpPr>
        <p:spPr>
          <a:xfrm>
            <a:off x="0" y="416379"/>
            <a:ext cx="7921625" cy="744374"/>
          </a:xfrm>
          <a:prstGeom prst="rect">
            <a:avLst/>
          </a:prstGeom>
          <a:solidFill>
            <a:srgbClr val="C40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3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xiata Bold" panose="020B08030602020200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7B08AA-575C-43A8-8D61-D4BE7F09EE7A}"/>
              </a:ext>
            </a:extLst>
          </p:cNvPr>
          <p:cNvSpPr/>
          <p:nvPr/>
        </p:nvSpPr>
        <p:spPr>
          <a:xfrm>
            <a:off x="0" y="519427"/>
            <a:ext cx="7921625" cy="1146157"/>
          </a:xfrm>
          <a:prstGeom prst="rect">
            <a:avLst/>
          </a:prstGeom>
          <a:solidFill>
            <a:srgbClr val="EC6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2" lvl="0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10.   </a:t>
            </a:r>
            <a:r>
              <a:rPr lang="en-IN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How to start completing my Tasks? (2/2)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xiata Bold" panose="020B0803060202020004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1A0817-0BA2-40EA-BE11-F58C188349C9}"/>
              </a:ext>
            </a:extLst>
          </p:cNvPr>
          <p:cNvSpPr/>
          <p:nvPr/>
        </p:nvSpPr>
        <p:spPr>
          <a:xfrm>
            <a:off x="627409" y="2925268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B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0D2E891-D5A4-45F9-A361-12350BAAC273}"/>
              </a:ext>
            </a:extLst>
          </p:cNvPr>
          <p:cNvSpPr/>
          <p:nvPr/>
        </p:nvSpPr>
        <p:spPr>
          <a:xfrm>
            <a:off x="627409" y="2375559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3D3223-3BAC-477C-AC94-FD474C587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544" y="3867857"/>
            <a:ext cx="5376415" cy="342313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C1862F-B7FC-4FA1-AD8E-4AF83DAE6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544" y="7407731"/>
            <a:ext cx="5376415" cy="28847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ECC0FBA-7DD7-498D-BF1B-A9B7A88E6708}"/>
              </a:ext>
            </a:extLst>
          </p:cNvPr>
          <p:cNvSpPr/>
          <p:nvPr/>
        </p:nvSpPr>
        <p:spPr>
          <a:xfrm>
            <a:off x="3407336" y="5628411"/>
            <a:ext cx="707608" cy="357762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230526A-90CE-4102-8E3E-A59CCD276E15}"/>
              </a:ext>
            </a:extLst>
          </p:cNvPr>
          <p:cNvSpPr/>
          <p:nvPr/>
        </p:nvSpPr>
        <p:spPr>
          <a:xfrm>
            <a:off x="3300056" y="5540427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7CFAD2-AB7E-4F3A-9C5A-9780655CFD0F}"/>
              </a:ext>
            </a:extLst>
          </p:cNvPr>
          <p:cNvSpPr/>
          <p:nvPr/>
        </p:nvSpPr>
        <p:spPr>
          <a:xfrm>
            <a:off x="3960812" y="9435499"/>
            <a:ext cx="870268" cy="425872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2237CD3-1881-4B5F-9D9E-647B2462F3F7}"/>
              </a:ext>
            </a:extLst>
          </p:cNvPr>
          <p:cNvSpPr/>
          <p:nvPr/>
        </p:nvSpPr>
        <p:spPr>
          <a:xfrm>
            <a:off x="3853531" y="9382127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C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2B0B4D0-80BB-469B-A54E-84E118A25B54}"/>
              </a:ext>
            </a:extLst>
          </p:cNvPr>
          <p:cNvSpPr/>
          <p:nvPr/>
        </p:nvSpPr>
        <p:spPr>
          <a:xfrm>
            <a:off x="3679810" y="8905386"/>
            <a:ext cx="1489090" cy="425872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FBD37D8-15FE-4D0D-81CB-16186F009427}"/>
              </a:ext>
            </a:extLst>
          </p:cNvPr>
          <p:cNvSpPr/>
          <p:nvPr/>
        </p:nvSpPr>
        <p:spPr>
          <a:xfrm>
            <a:off x="3572529" y="8852014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B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15F0D02-DB27-4199-96F5-24D918D96418}"/>
              </a:ext>
            </a:extLst>
          </p:cNvPr>
          <p:cNvSpPr/>
          <p:nvPr/>
        </p:nvSpPr>
        <p:spPr>
          <a:xfrm>
            <a:off x="627408" y="3447745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801283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9179A3C-D149-4CB2-8CDC-B2E77D058182}"/>
              </a:ext>
            </a:extLst>
          </p:cNvPr>
          <p:cNvSpPr txBox="1"/>
          <p:nvPr/>
        </p:nvSpPr>
        <p:spPr>
          <a:xfrm>
            <a:off x="560377" y="1247103"/>
            <a:ext cx="6832402" cy="8740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400" dirty="0">
                <a:latin typeface="Axiata Medium" panose="020B0603060202020004"/>
                <a:cs typeface="Axiata Bold" panose="020B0803060202020004" pitchFamily="34" charset="0"/>
              </a:rPr>
              <a:t>Welcome! This guide has been designed for the </a:t>
            </a:r>
            <a:r>
              <a:rPr lang="en-IN" sz="1400" b="1" dirty="0">
                <a:latin typeface="Axiata Medium" panose="020B0603060202020004"/>
                <a:cs typeface="Axiata Bold" panose="020B0803060202020004" pitchFamily="34" charset="0"/>
              </a:rPr>
              <a:t>Axiata </a:t>
            </a:r>
            <a:r>
              <a:rPr lang="en-IN" sz="1400" b="1" dirty="0" err="1">
                <a:latin typeface="Axiata Medium" panose="020B0603060202020004"/>
                <a:cs typeface="Axiata Bold" panose="020B0803060202020004" pitchFamily="34" charset="0"/>
              </a:rPr>
              <a:t>FastForward</a:t>
            </a:r>
            <a:r>
              <a:rPr lang="en-IN" sz="1400" b="1" dirty="0">
                <a:latin typeface="Axiata Medium" panose="020B0603060202020004"/>
                <a:cs typeface="Axiata Bold" panose="020B0803060202020004" pitchFamily="34" charset="0"/>
              </a:rPr>
              <a:t> Enterprise Academy (EA) </a:t>
            </a:r>
            <a:r>
              <a:rPr lang="en-IN" sz="1400" dirty="0">
                <a:latin typeface="Axiata Medium" panose="020B0603060202020004"/>
                <a:cs typeface="Axiata Bold" panose="020B0803060202020004" pitchFamily="34" charset="0"/>
              </a:rPr>
              <a:t>to help participants in navigating the FUSE, EY </a:t>
            </a:r>
            <a:r>
              <a:rPr lang="en-IN" sz="1400" dirty="0" err="1">
                <a:latin typeface="Axiata Medium" panose="020B0603060202020004"/>
                <a:cs typeface="Axiata Bold" panose="020B0803060202020004" pitchFamily="34" charset="0"/>
              </a:rPr>
              <a:t>Spotmentor</a:t>
            </a:r>
            <a:r>
              <a:rPr lang="en-IN" sz="1400" dirty="0">
                <a:latin typeface="Axiata Medium" panose="020B0603060202020004"/>
                <a:cs typeface="Axiata Bold" panose="020B0803060202020004" pitchFamily="34" charset="0"/>
              </a:rPr>
              <a:t> and EY </a:t>
            </a:r>
            <a:r>
              <a:rPr lang="en-IN" sz="1400" dirty="0" err="1">
                <a:latin typeface="Axiata Medium" panose="020B0603060202020004"/>
                <a:cs typeface="Axiata Bold" panose="020B0803060202020004" pitchFamily="34" charset="0"/>
              </a:rPr>
              <a:t>CompetencyConnect</a:t>
            </a:r>
            <a:r>
              <a:rPr lang="en-IN" sz="1400" dirty="0">
                <a:latin typeface="Axiata Medium" panose="020B0603060202020004"/>
                <a:cs typeface="Axiata Bold" panose="020B0803060202020004" pitchFamily="34" charset="0"/>
              </a:rPr>
              <a:t> platforms throughout their learning journey.</a:t>
            </a:r>
          </a:p>
          <a:p>
            <a:pPr algn="just"/>
            <a:endParaRPr lang="en-IN" sz="300" dirty="0">
              <a:solidFill>
                <a:srgbClr val="C40D42"/>
              </a:solidFill>
              <a:latin typeface="Axiata Medium" panose="020B0603060202020004"/>
            </a:endParaRPr>
          </a:p>
          <a:p>
            <a:pPr algn="just"/>
            <a:endParaRPr lang="en-IN" sz="1200" b="1" dirty="0">
              <a:solidFill>
                <a:srgbClr val="C40D42"/>
              </a:solidFill>
              <a:latin typeface="Axiata Medium" panose="020B0603060202020004"/>
            </a:endParaRPr>
          </a:p>
          <a:p>
            <a:pPr algn="just"/>
            <a:r>
              <a:rPr lang="en-IN" sz="2000" b="1" dirty="0">
                <a:solidFill>
                  <a:srgbClr val="C40D42"/>
                </a:solidFill>
                <a:latin typeface="Axiata Medium" panose="020B0603060202020004"/>
              </a:rPr>
              <a:t>Overview of platforms</a:t>
            </a:r>
          </a:p>
          <a:p>
            <a:pPr algn="just">
              <a:spcAft>
                <a:spcPts val="300"/>
              </a:spcAft>
            </a:pPr>
            <a:r>
              <a:rPr lang="en-IN" sz="1400" dirty="0">
                <a:latin typeface="Axiata Medium" panose="020B0603060202020004"/>
              </a:rPr>
              <a:t>The guide details clear instructions on how to navigate through different steps of the CDI process.</a:t>
            </a:r>
          </a:p>
          <a:p>
            <a:pPr algn="just">
              <a:spcAft>
                <a:spcPts val="300"/>
              </a:spcAft>
            </a:pPr>
            <a:endParaRPr lang="en-IN" sz="1400" dirty="0">
              <a:latin typeface="Axiata Medium" panose="020B0603060202020004"/>
            </a:endParaRPr>
          </a:p>
          <a:p>
            <a:pPr algn="just"/>
            <a:r>
              <a:rPr lang="en-IN" sz="1600" dirty="0">
                <a:latin typeface="Axiata Medium" panose="020B0603060202020004"/>
              </a:rPr>
              <a:t>             </a:t>
            </a:r>
            <a:r>
              <a:rPr lang="en-IN" sz="1600" b="1" dirty="0">
                <a:latin typeface="Axiata Medium" panose="020B0603060202020004"/>
              </a:rPr>
              <a:t>STEP 1                                         STEP 2                                        STEP 3</a:t>
            </a:r>
            <a:endParaRPr lang="en-IN" sz="1600" b="1" i="1" dirty="0">
              <a:latin typeface="Axiata Medium" panose="020B0603060202020004"/>
            </a:endParaRPr>
          </a:p>
          <a:p>
            <a:pPr algn="just"/>
            <a:endParaRPr lang="en-IN" sz="2400" dirty="0">
              <a:solidFill>
                <a:srgbClr val="C40D42"/>
              </a:solidFill>
              <a:latin typeface="Axiata Medium" panose="020B0603060202020004"/>
            </a:endParaRPr>
          </a:p>
          <a:p>
            <a:pPr algn="just"/>
            <a:endParaRPr lang="en-IN" sz="2400" dirty="0">
              <a:solidFill>
                <a:srgbClr val="C40D42"/>
              </a:solidFill>
              <a:latin typeface="Axiata Medium" panose="020B0603060202020004"/>
            </a:endParaRPr>
          </a:p>
          <a:p>
            <a:pPr algn="just"/>
            <a:endParaRPr lang="en-IN" sz="900" dirty="0">
              <a:solidFill>
                <a:srgbClr val="C40D42"/>
              </a:solidFill>
              <a:latin typeface="Axiata Medium" panose="020B0603060202020004"/>
            </a:endParaRPr>
          </a:p>
          <a:p>
            <a:pPr algn="just"/>
            <a:r>
              <a:rPr lang="en-US" sz="2000" b="1" dirty="0">
                <a:solidFill>
                  <a:srgbClr val="C40D42"/>
                </a:solidFill>
                <a:latin typeface="Axiata Medium" panose="020B0603060202020004"/>
              </a:rPr>
              <a:t>FUSE</a:t>
            </a:r>
          </a:p>
          <a:p>
            <a:pPr algn="just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xiata Medium" panose="020B0603060202020004"/>
              </a:rPr>
              <a:t>FUSE is 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xiata Medium" panose="020B0603060202020004"/>
              </a:rPr>
              <a:t>Axiata </a:t>
            </a:r>
            <a:r>
              <a:rPr 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xiata Medium" panose="020B0603060202020004"/>
              </a:rPr>
              <a:t>FastForward’s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xiata Medium" panose="020B0603060202020004"/>
              </a:rPr>
              <a:t> virtual learning platform 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xiata Medium" panose="020B0603060202020004"/>
              </a:rPr>
              <a:t>– an exciting communication, learning and collaboration platform that lets you create, share and access knowledge.</a:t>
            </a:r>
          </a:p>
          <a:p>
            <a:pPr algn="just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xiata Medium" panose="020B0603060202020004"/>
              </a:rPr>
              <a:t>Participants can access EY Spotmentor through the Enterprise Academy (EA) Community Page on FUSE. </a:t>
            </a:r>
          </a:p>
          <a:p>
            <a:pPr algn="just"/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  <a:latin typeface="Axiata Medium" panose="020B0603060202020004"/>
            </a:endParaRPr>
          </a:p>
          <a:p>
            <a:pPr algn="just"/>
            <a:endParaRPr lang="en-US" sz="900" dirty="0">
              <a:solidFill>
                <a:schemeClr val="tx1">
                  <a:lumMod val="95000"/>
                  <a:lumOff val="5000"/>
                </a:schemeClr>
              </a:solidFill>
              <a:latin typeface="Axiata Medium" panose="020B0603060202020004"/>
            </a:endParaRPr>
          </a:p>
          <a:p>
            <a:pPr algn="just"/>
            <a:r>
              <a:rPr lang="en-IN" sz="2000" b="1" dirty="0">
                <a:solidFill>
                  <a:srgbClr val="C40D42"/>
                </a:solidFill>
                <a:latin typeface="Axiata Medium" panose="020B0603060202020004"/>
              </a:rPr>
              <a:t>EY </a:t>
            </a:r>
            <a:r>
              <a:rPr lang="en-IN" sz="2000" b="1" dirty="0" err="1">
                <a:solidFill>
                  <a:srgbClr val="C40D42"/>
                </a:solidFill>
                <a:latin typeface="Axiata Medium" panose="020B0603060202020004"/>
              </a:rPr>
              <a:t>Spotmentor</a:t>
            </a:r>
            <a:endParaRPr lang="en-IN" sz="2000" b="1" dirty="0">
              <a:solidFill>
                <a:srgbClr val="C40D42"/>
              </a:solidFill>
              <a:latin typeface="Axiata Medium" panose="020B0603060202020004"/>
            </a:endParaRPr>
          </a:p>
          <a:p>
            <a:pPr algn="just"/>
            <a:r>
              <a:rPr lang="en-IN" sz="1400" dirty="0">
                <a:latin typeface="Axiata Medium" panose="020B0603060202020004"/>
                <a:cs typeface="Axiata Bold" panose="020B0803060202020004" pitchFamily="34" charset="0"/>
              </a:rPr>
              <a:t>EY </a:t>
            </a:r>
            <a:r>
              <a:rPr lang="en-IN" sz="1400" dirty="0" err="1">
                <a:latin typeface="Axiata Medium" panose="020B0603060202020004"/>
                <a:cs typeface="Axiata Bold" panose="020B0803060202020004" pitchFamily="34" charset="0"/>
              </a:rPr>
              <a:t>Spotmentor</a:t>
            </a:r>
            <a:r>
              <a:rPr lang="en-IN" sz="1400" dirty="0">
                <a:latin typeface="Axiata Medium" panose="020B0603060202020004"/>
                <a:cs typeface="Axiata Bold" panose="020B0803060202020004" pitchFamily="34" charset="0"/>
              </a:rPr>
              <a:t> is an </a:t>
            </a:r>
            <a:r>
              <a:rPr lang="en-IN" sz="1400" b="1" dirty="0">
                <a:latin typeface="Axiata Medium" panose="020B0603060202020004"/>
                <a:cs typeface="Axiata Bold" panose="020B0803060202020004" pitchFamily="34" charset="0"/>
              </a:rPr>
              <a:t>AI driven intuitive skill, learning and career platform</a:t>
            </a:r>
            <a:r>
              <a:rPr lang="en-IN" sz="1400" dirty="0">
                <a:latin typeface="Axiata Medium" panose="020B0603060202020004"/>
                <a:cs typeface="Axiata Bold" panose="020B0803060202020004" pitchFamily="34" charset="0"/>
              </a:rPr>
              <a:t>.</a:t>
            </a:r>
            <a:r>
              <a:rPr lang="en-US" sz="1400" dirty="0">
                <a:latin typeface="Axiata Medium" panose="020B0603060202020004"/>
                <a:cs typeface="Axiata Bold" panose="020B0803060202020004" pitchFamily="34" charset="0"/>
              </a:rPr>
              <a:t> It enables the curation of relevant content to develop learning journeys based on individual needs.</a:t>
            </a:r>
          </a:p>
          <a:p>
            <a:pPr algn="just"/>
            <a:endParaRPr lang="en-US" sz="1000" dirty="0">
              <a:latin typeface="Axiata Medium" panose="020B0603060202020004"/>
              <a:cs typeface="Axiata Bold" panose="020B0803060202020004" pitchFamily="34" charset="0"/>
            </a:endParaRPr>
          </a:p>
          <a:p>
            <a:pPr algn="just"/>
            <a:r>
              <a:rPr lang="en-US" sz="1400" dirty="0">
                <a:latin typeface="Axiata Medium" panose="020B0603060202020004"/>
                <a:cs typeface="Axiata Bold" panose="020B0803060202020004" pitchFamily="34" charset="0"/>
              </a:rPr>
              <a:t>Participants can view their skills gaps and access their hyper-</a:t>
            </a:r>
            <a:r>
              <a:rPr lang="en-US" sz="1400" dirty="0" err="1">
                <a:latin typeface="Axiata Medium" panose="020B0603060202020004"/>
                <a:cs typeface="Axiata Bold" panose="020B0803060202020004" pitchFamily="34" charset="0"/>
              </a:rPr>
              <a:t>personalised</a:t>
            </a:r>
            <a:r>
              <a:rPr lang="en-US" sz="1400" dirty="0">
                <a:latin typeface="Axiata Medium" panose="020B0603060202020004"/>
                <a:cs typeface="Axiata Bold" panose="020B0803060202020004" pitchFamily="34" charset="0"/>
              </a:rPr>
              <a:t> learning journey on EY </a:t>
            </a:r>
            <a:r>
              <a:rPr lang="en-US" sz="1400" dirty="0" err="1">
                <a:latin typeface="Axiata Medium" panose="020B0603060202020004"/>
                <a:cs typeface="Axiata Bold" panose="020B0803060202020004" pitchFamily="34" charset="0"/>
              </a:rPr>
              <a:t>Spotmentor</a:t>
            </a:r>
            <a:r>
              <a:rPr lang="en-US" sz="1400" dirty="0">
                <a:latin typeface="Axiata Medium" panose="020B0603060202020004"/>
                <a:cs typeface="Axiata Bold" panose="020B0803060202020004" pitchFamily="34" charset="0"/>
              </a:rPr>
              <a:t>.</a:t>
            </a:r>
          </a:p>
          <a:p>
            <a:pPr algn="just"/>
            <a:endParaRPr lang="en-US" sz="1400" dirty="0">
              <a:latin typeface="Axiata Medium" panose="020B0603060202020004"/>
              <a:cs typeface="Axiata Bold" panose="020B0803060202020004" pitchFamily="34" charset="0"/>
            </a:endParaRPr>
          </a:p>
          <a:p>
            <a:pPr algn="just"/>
            <a:endParaRPr lang="en-US" sz="1000" dirty="0">
              <a:latin typeface="Axiata Medium" panose="020B0603060202020004"/>
              <a:cs typeface="Axiata Bold" panose="020B0803060202020004" pitchFamily="34" charset="0"/>
            </a:endParaRPr>
          </a:p>
          <a:p>
            <a:pPr algn="just"/>
            <a:r>
              <a:rPr lang="en-IN" sz="2000" b="1" dirty="0">
                <a:solidFill>
                  <a:srgbClr val="C40D42"/>
                </a:solidFill>
                <a:latin typeface="Axiata Medium" panose="020B0603060202020004"/>
              </a:rPr>
              <a:t>EY </a:t>
            </a:r>
            <a:r>
              <a:rPr lang="en-IN" sz="2000" b="1" dirty="0" err="1">
                <a:solidFill>
                  <a:srgbClr val="C40D42"/>
                </a:solidFill>
                <a:latin typeface="Axiata Medium" panose="020B0603060202020004"/>
              </a:rPr>
              <a:t>CompetencyConnect</a:t>
            </a:r>
            <a:endParaRPr lang="en-IN" sz="2000" b="1" dirty="0">
              <a:solidFill>
                <a:srgbClr val="C40D42"/>
              </a:solidFill>
              <a:latin typeface="Axiata Medium" panose="020B0603060202020004"/>
            </a:endParaRPr>
          </a:p>
          <a:p>
            <a:pPr algn="just"/>
            <a:r>
              <a:rPr lang="en-IN" sz="1400" dirty="0">
                <a:latin typeface="Axiata Medium" panose="020B0603060202020004"/>
              </a:rPr>
              <a:t>EY CompetencyConnect is a virtual competency inventory and learner experience platform. With a repository of over 250+ ready to use competency  development tools, EY CompetencyConnect helps organizations base-line technical, functional and behavioural competencies of employees and increases the accuracy and relevance of development planning with confidence and ease. </a:t>
            </a:r>
          </a:p>
          <a:p>
            <a:pPr algn="just"/>
            <a:endParaRPr lang="en-IN" sz="1000" dirty="0">
              <a:latin typeface="Axiata Medium" panose="020B0603060202020004"/>
            </a:endParaRPr>
          </a:p>
          <a:p>
            <a:pPr algn="just"/>
            <a:r>
              <a:rPr lang="en-IN" sz="1400" dirty="0">
                <a:latin typeface="Axiata Medium" panose="020B0603060202020004"/>
              </a:rPr>
              <a:t>Participants can complete their </a:t>
            </a:r>
            <a:r>
              <a:rPr lang="en-IN" sz="1400" b="1" dirty="0">
                <a:latin typeface="Axiata Medium" panose="020B0603060202020004"/>
              </a:rPr>
              <a:t>Capability Development Inventory</a:t>
            </a:r>
            <a:r>
              <a:rPr lang="en-IN" sz="1400" dirty="0">
                <a:latin typeface="Axiata Medium" panose="020B0603060202020004"/>
              </a:rPr>
              <a:t> </a:t>
            </a:r>
            <a:r>
              <a:rPr lang="en-IN" sz="1400" b="1" dirty="0">
                <a:latin typeface="Axiata Medium" panose="020B0603060202020004"/>
              </a:rPr>
              <a:t>(CDI) – (1) Case study and session with virtual facilitator, (2) Self ratings and (3) Manager ratings </a:t>
            </a:r>
            <a:r>
              <a:rPr lang="en-IN" sz="1400" dirty="0">
                <a:latin typeface="Axiata Medium" panose="020B0603060202020004"/>
              </a:rPr>
              <a:t>on EY </a:t>
            </a:r>
            <a:r>
              <a:rPr lang="en-IN" sz="1400" dirty="0" err="1">
                <a:latin typeface="Axiata Medium" panose="020B0603060202020004"/>
              </a:rPr>
              <a:t>CompetencyConnect</a:t>
            </a:r>
            <a:r>
              <a:rPr lang="en-IN" sz="1400" dirty="0">
                <a:latin typeface="Axiata Medium" panose="020B0603060202020004"/>
              </a:rPr>
              <a:t>.</a:t>
            </a:r>
          </a:p>
          <a:p>
            <a:pPr marL="0" marR="0" lvl="0" indent="0" algn="just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 panose="020B0603060202020004"/>
                <a:cs typeface="Axiata Bold" panose="020B0803060202020004" pitchFamily="34" charset="0"/>
              </a:rPr>
              <a:t> 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xiata Medium" panose="020B0603060202020004"/>
              <a:cs typeface="Axiata Bold" panose="020B08030602020200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9D42F9-AB0D-4D1A-95D3-CCA10112A448}"/>
              </a:ext>
            </a:extLst>
          </p:cNvPr>
          <p:cNvSpPr/>
          <p:nvPr/>
        </p:nvSpPr>
        <p:spPr>
          <a:xfrm>
            <a:off x="0" y="416379"/>
            <a:ext cx="7921625" cy="744374"/>
          </a:xfrm>
          <a:prstGeom prst="rect">
            <a:avLst/>
          </a:prstGeom>
          <a:solidFill>
            <a:srgbClr val="C40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3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ata Bold" panose="020B0803060202020004"/>
                <a:ea typeface="+mn-ea"/>
                <a:cs typeface="+mn-cs"/>
              </a:rPr>
              <a:t>Introduction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823B4C8-D27A-4FFC-8080-FF7EA0DD5DFB}"/>
              </a:ext>
            </a:extLst>
          </p:cNvPr>
          <p:cNvSpPr/>
          <p:nvPr/>
        </p:nvSpPr>
        <p:spPr>
          <a:xfrm>
            <a:off x="560377" y="3464493"/>
            <a:ext cx="1860331" cy="603907"/>
          </a:xfrm>
          <a:prstGeom prst="roundRect">
            <a:avLst/>
          </a:prstGeom>
          <a:solidFill>
            <a:srgbClr val="C40D4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bg1"/>
                </a:solidFill>
              </a:rPr>
              <a:t>FUSE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41144E9-86A1-4FB4-AE7C-3A1DBE92F959}"/>
              </a:ext>
            </a:extLst>
          </p:cNvPr>
          <p:cNvSpPr/>
          <p:nvPr/>
        </p:nvSpPr>
        <p:spPr>
          <a:xfrm>
            <a:off x="3000229" y="3469744"/>
            <a:ext cx="1860331" cy="599336"/>
          </a:xfrm>
          <a:prstGeom prst="roundRect">
            <a:avLst/>
          </a:prstGeom>
          <a:solidFill>
            <a:srgbClr val="C40D4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bg1"/>
                </a:solidFill>
              </a:rPr>
              <a:t>EY SPOTMENTOR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DAE9EE3-ECA5-485E-BC81-72E5173DB254}"/>
              </a:ext>
            </a:extLst>
          </p:cNvPr>
          <p:cNvSpPr/>
          <p:nvPr/>
        </p:nvSpPr>
        <p:spPr>
          <a:xfrm>
            <a:off x="5440082" y="3456606"/>
            <a:ext cx="1952697" cy="599336"/>
          </a:xfrm>
          <a:prstGeom prst="roundRect">
            <a:avLst/>
          </a:prstGeom>
          <a:solidFill>
            <a:srgbClr val="C40D4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bg1"/>
                </a:solidFill>
              </a:rPr>
              <a:t>EY COMPETENCY CONNECT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651431A-3F22-4F9D-9377-B85950F9438E}"/>
              </a:ext>
            </a:extLst>
          </p:cNvPr>
          <p:cNvGrpSpPr/>
          <p:nvPr/>
        </p:nvGrpSpPr>
        <p:grpSpPr>
          <a:xfrm>
            <a:off x="4994056" y="3653686"/>
            <a:ext cx="312530" cy="274497"/>
            <a:chOff x="5043695" y="3865591"/>
            <a:chExt cx="312530" cy="315310"/>
          </a:xfrm>
          <a:solidFill>
            <a:srgbClr val="7F7F7F"/>
          </a:solidFill>
        </p:grpSpPr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507414F3-E5A8-4BAE-A8E4-3A46B607E94F}"/>
                </a:ext>
              </a:extLst>
            </p:cNvPr>
            <p:cNvSpPr/>
            <p:nvPr/>
          </p:nvSpPr>
          <p:spPr>
            <a:xfrm>
              <a:off x="5167039" y="3865591"/>
              <a:ext cx="189186" cy="31531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293EC248-6020-43EE-89C6-9214E3B35666}"/>
                </a:ext>
              </a:extLst>
            </p:cNvPr>
            <p:cNvSpPr/>
            <p:nvPr/>
          </p:nvSpPr>
          <p:spPr>
            <a:xfrm>
              <a:off x="5043695" y="3865591"/>
              <a:ext cx="189186" cy="31531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4547587-C7E2-4482-865B-B8732C5CB3DA}"/>
              </a:ext>
            </a:extLst>
          </p:cNvPr>
          <p:cNvGrpSpPr/>
          <p:nvPr/>
        </p:nvGrpSpPr>
        <p:grpSpPr>
          <a:xfrm>
            <a:off x="2554203" y="3653686"/>
            <a:ext cx="312530" cy="274497"/>
            <a:chOff x="5043695" y="3865591"/>
            <a:chExt cx="312530" cy="315310"/>
          </a:xfrm>
          <a:solidFill>
            <a:srgbClr val="7F7F7F"/>
          </a:solidFill>
        </p:grpSpPr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31CBB6F9-20FA-4EF5-B59F-979D9D0BB883}"/>
                </a:ext>
              </a:extLst>
            </p:cNvPr>
            <p:cNvSpPr/>
            <p:nvPr/>
          </p:nvSpPr>
          <p:spPr>
            <a:xfrm>
              <a:off x="5167039" y="3865591"/>
              <a:ext cx="189186" cy="31531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4B78AB2B-AF1B-4E9F-8444-E1004A84CCCF}"/>
                </a:ext>
              </a:extLst>
            </p:cNvPr>
            <p:cNvSpPr/>
            <p:nvPr/>
          </p:nvSpPr>
          <p:spPr>
            <a:xfrm>
              <a:off x="5043695" y="3865591"/>
              <a:ext cx="189186" cy="31531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0659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4492252-F6BF-4566-9BF3-FD183AA67682}"/>
              </a:ext>
            </a:extLst>
          </p:cNvPr>
          <p:cNvSpPr/>
          <p:nvPr/>
        </p:nvSpPr>
        <p:spPr>
          <a:xfrm>
            <a:off x="544412" y="1916431"/>
            <a:ext cx="6832800" cy="342965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spcAft>
                <a:spcPts val="60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The </a:t>
            </a:r>
            <a:r>
              <a:rPr lang="en-IN" sz="1600" b="1" dirty="0">
                <a:solidFill>
                  <a:schemeClr val="tx1"/>
                </a:solidFill>
                <a:latin typeface="Axiata Book" panose="020B0503060202020004"/>
              </a:rPr>
              <a:t>timer </a:t>
            </a: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will then appear in the top right corner of the page</a:t>
            </a:r>
          </a:p>
          <a:p>
            <a:pPr marL="342900" indent="-342900">
              <a:spcAft>
                <a:spcPts val="60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For Task 1 and 2 – Each question will require you to </a:t>
            </a:r>
            <a:r>
              <a:rPr lang="en-IN" sz="1600" b="1" dirty="0">
                <a:solidFill>
                  <a:schemeClr val="tx1"/>
                </a:solidFill>
                <a:latin typeface="Axiata Book" panose="020B0503060202020004"/>
              </a:rPr>
              <a:t>drag and drop </a:t>
            </a: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the responses into the appropriate categories</a:t>
            </a:r>
          </a:p>
          <a:p>
            <a:pPr marL="342900" indent="-342900">
              <a:spcAft>
                <a:spcPts val="60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Each category should contain </a:t>
            </a:r>
            <a:r>
              <a:rPr lang="en-IN" sz="1600" b="1" dirty="0">
                <a:solidFill>
                  <a:schemeClr val="tx1"/>
                </a:solidFill>
                <a:latin typeface="Axiata Book" panose="020B0503060202020004"/>
              </a:rPr>
              <a:t>at least one response </a:t>
            </a: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and </a:t>
            </a:r>
            <a:r>
              <a:rPr lang="en-IN" sz="1600" b="1" dirty="0">
                <a:solidFill>
                  <a:schemeClr val="tx1"/>
                </a:solidFill>
                <a:latin typeface="Axiata Book" panose="020B0503060202020004"/>
              </a:rPr>
              <a:t>all responses need to be categorized</a:t>
            </a: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. Click </a:t>
            </a:r>
            <a:r>
              <a:rPr lang="en-IN" sz="1600" b="1" dirty="0">
                <a:solidFill>
                  <a:schemeClr val="tx1"/>
                </a:solidFill>
                <a:latin typeface="Axiata Book" panose="020B0503060202020004"/>
              </a:rPr>
              <a:t>Next </a:t>
            </a: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once complete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2757D5-6C4B-4C35-AA20-91247BDA937B}"/>
              </a:ext>
            </a:extLst>
          </p:cNvPr>
          <p:cNvSpPr/>
          <p:nvPr/>
        </p:nvSpPr>
        <p:spPr>
          <a:xfrm>
            <a:off x="0" y="416379"/>
            <a:ext cx="7921625" cy="744374"/>
          </a:xfrm>
          <a:prstGeom prst="rect">
            <a:avLst/>
          </a:prstGeom>
          <a:solidFill>
            <a:srgbClr val="C40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3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xiata Bold" panose="020B08030602020200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7B08AA-575C-43A8-8D61-D4BE7F09EE7A}"/>
              </a:ext>
            </a:extLst>
          </p:cNvPr>
          <p:cNvSpPr/>
          <p:nvPr/>
        </p:nvSpPr>
        <p:spPr>
          <a:xfrm>
            <a:off x="0" y="519427"/>
            <a:ext cx="7921625" cy="1146157"/>
          </a:xfrm>
          <a:prstGeom prst="rect">
            <a:avLst/>
          </a:prstGeom>
          <a:solidFill>
            <a:srgbClr val="EC6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2" lvl="0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11.   </a:t>
            </a:r>
            <a:r>
              <a:rPr lang="en-IN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What does Task 1 – 3 entail? (1/2) 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xiata Bold" panose="020B0803060202020004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CE0B3AA-6DDB-4676-B5ED-A406DEA41689}"/>
              </a:ext>
            </a:extLst>
          </p:cNvPr>
          <p:cNvSpPr/>
          <p:nvPr/>
        </p:nvSpPr>
        <p:spPr>
          <a:xfrm>
            <a:off x="608854" y="1996556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46D47A8-2A9D-4F14-BFC7-880A307174A6}"/>
              </a:ext>
            </a:extLst>
          </p:cNvPr>
          <p:cNvSpPr/>
          <p:nvPr/>
        </p:nvSpPr>
        <p:spPr>
          <a:xfrm>
            <a:off x="608854" y="2364122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B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76C1EB4-6681-4375-A03C-C6244C50564A}"/>
              </a:ext>
            </a:extLst>
          </p:cNvPr>
          <p:cNvSpPr/>
          <p:nvPr/>
        </p:nvSpPr>
        <p:spPr>
          <a:xfrm>
            <a:off x="608854" y="2865353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BC20D8-DCB8-45DB-BDE9-1C39599B3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13" y="3487176"/>
            <a:ext cx="6832800" cy="319006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0E6AC80-8D5A-47BF-8192-2B6AE059C3D2}"/>
              </a:ext>
            </a:extLst>
          </p:cNvPr>
          <p:cNvSpPr/>
          <p:nvPr/>
        </p:nvSpPr>
        <p:spPr>
          <a:xfrm>
            <a:off x="6485816" y="3575160"/>
            <a:ext cx="707608" cy="357762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34C3570-7059-45C0-A246-17D8F8741AD2}"/>
              </a:ext>
            </a:extLst>
          </p:cNvPr>
          <p:cNvSpPr/>
          <p:nvPr/>
        </p:nvSpPr>
        <p:spPr>
          <a:xfrm>
            <a:off x="6378536" y="3487176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397AE4-36F5-4FF4-B9A7-D919A0DF7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413" y="6833192"/>
            <a:ext cx="6832800" cy="30415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026C8E8-C877-46CF-AFCB-EDA589B34177}"/>
              </a:ext>
            </a:extLst>
          </p:cNvPr>
          <p:cNvSpPr/>
          <p:nvPr/>
        </p:nvSpPr>
        <p:spPr>
          <a:xfrm>
            <a:off x="1634416" y="4184759"/>
            <a:ext cx="5742796" cy="1768487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BAA1F18-9945-4986-BC09-AA7ABD069694}"/>
              </a:ext>
            </a:extLst>
          </p:cNvPr>
          <p:cNvSpPr/>
          <p:nvPr/>
        </p:nvSpPr>
        <p:spPr>
          <a:xfrm>
            <a:off x="1527136" y="4096776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xiata Bold" panose="020B0803060202020004" pitchFamily="34" charset="0"/>
                <a:cs typeface="Axiata Bold" panose="020B0803060202020004" pitchFamily="34" charset="0"/>
              </a:rPr>
              <a:t>B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00FC541-4A28-47A1-8267-DB336A39C71D}"/>
              </a:ext>
            </a:extLst>
          </p:cNvPr>
          <p:cNvSpPr/>
          <p:nvPr/>
        </p:nvSpPr>
        <p:spPr>
          <a:xfrm>
            <a:off x="6751028" y="9152994"/>
            <a:ext cx="707608" cy="357762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3663005-6CB3-4DA1-B893-7673B98CC2E2}"/>
              </a:ext>
            </a:extLst>
          </p:cNvPr>
          <p:cNvSpPr/>
          <p:nvPr/>
        </p:nvSpPr>
        <p:spPr>
          <a:xfrm>
            <a:off x="6643748" y="9065010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BF1130-9154-49F0-B151-5370D61831E0}"/>
              </a:ext>
            </a:extLst>
          </p:cNvPr>
          <p:cNvSpPr/>
          <p:nvPr/>
        </p:nvSpPr>
        <p:spPr>
          <a:xfrm rot="19972801">
            <a:off x="3632201" y="7732983"/>
            <a:ext cx="1320800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C40D42"/>
              </a:buClr>
              <a:buSzPct val="80000"/>
            </a:pPr>
            <a:r>
              <a:rPr lang="en-IN" sz="1600" b="1" dirty="0">
                <a:solidFill>
                  <a:srgbClr val="FF0000"/>
                </a:solidFill>
                <a:latin typeface="Axiata Book" panose="020B0503060202020004"/>
              </a:rPr>
              <a:t>Illustrative</a:t>
            </a:r>
          </a:p>
        </p:txBody>
      </p:sp>
    </p:spTree>
    <p:extLst>
      <p:ext uri="{BB962C8B-B14F-4D97-AF65-F5344CB8AC3E}">
        <p14:creationId xmlns:p14="http://schemas.microsoft.com/office/powerpoint/2010/main" val="2159607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4492252-F6BF-4566-9BF3-FD183AA67682}"/>
              </a:ext>
            </a:extLst>
          </p:cNvPr>
          <p:cNvSpPr/>
          <p:nvPr/>
        </p:nvSpPr>
        <p:spPr>
          <a:xfrm>
            <a:off x="544412" y="1962151"/>
            <a:ext cx="6832800" cy="342965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spcAft>
                <a:spcPts val="60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For Task 3 – Multiple choice questions – please select the best option and click </a:t>
            </a:r>
            <a:r>
              <a:rPr lang="en-IN" sz="1600" b="1" dirty="0">
                <a:solidFill>
                  <a:schemeClr val="tx1"/>
                </a:solidFill>
                <a:latin typeface="Axiata Book" panose="020B0503060202020004"/>
              </a:rPr>
              <a:t>Next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2757D5-6C4B-4C35-AA20-91247BDA937B}"/>
              </a:ext>
            </a:extLst>
          </p:cNvPr>
          <p:cNvSpPr/>
          <p:nvPr/>
        </p:nvSpPr>
        <p:spPr>
          <a:xfrm>
            <a:off x="0" y="416379"/>
            <a:ext cx="7921625" cy="744374"/>
          </a:xfrm>
          <a:prstGeom prst="rect">
            <a:avLst/>
          </a:prstGeom>
          <a:solidFill>
            <a:srgbClr val="C40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3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xiata Bold" panose="020B08030602020200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7B08AA-575C-43A8-8D61-D4BE7F09EE7A}"/>
              </a:ext>
            </a:extLst>
          </p:cNvPr>
          <p:cNvSpPr/>
          <p:nvPr/>
        </p:nvSpPr>
        <p:spPr>
          <a:xfrm>
            <a:off x="0" y="519427"/>
            <a:ext cx="7921625" cy="1146157"/>
          </a:xfrm>
          <a:prstGeom prst="rect">
            <a:avLst/>
          </a:prstGeom>
          <a:solidFill>
            <a:srgbClr val="EC6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2" lvl="0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11.   </a:t>
            </a:r>
            <a:r>
              <a:rPr lang="en-IN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What does Task 1 – 3 entail? (2/2) 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xiata Bold" panose="020B0803060202020004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CE0B3AA-6DDB-4676-B5ED-A406DEA41689}"/>
              </a:ext>
            </a:extLst>
          </p:cNvPr>
          <p:cNvSpPr/>
          <p:nvPr/>
        </p:nvSpPr>
        <p:spPr>
          <a:xfrm>
            <a:off x="573168" y="2016581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E40261-33AD-4668-BD0E-2087AFE90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69" y="2845661"/>
            <a:ext cx="6804044" cy="20141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30F754-1638-48AF-AF81-183788D8B073}"/>
              </a:ext>
            </a:extLst>
          </p:cNvPr>
          <p:cNvSpPr/>
          <p:nvPr/>
        </p:nvSpPr>
        <p:spPr>
          <a:xfrm>
            <a:off x="6744081" y="4501999"/>
            <a:ext cx="707608" cy="357762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D644D8E-DEEB-4454-B528-D767B7C6337C}"/>
              </a:ext>
            </a:extLst>
          </p:cNvPr>
          <p:cNvSpPr/>
          <p:nvPr/>
        </p:nvSpPr>
        <p:spPr>
          <a:xfrm>
            <a:off x="6636801" y="4414015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76BF88-2E1C-480E-AF3F-E7DC9618D660}"/>
              </a:ext>
            </a:extLst>
          </p:cNvPr>
          <p:cNvSpPr/>
          <p:nvPr/>
        </p:nvSpPr>
        <p:spPr>
          <a:xfrm rot="19972801">
            <a:off x="3300411" y="3507702"/>
            <a:ext cx="1320800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C40D42"/>
              </a:buClr>
              <a:buSzPct val="80000"/>
            </a:pPr>
            <a:r>
              <a:rPr lang="en-IN" sz="1600" b="1" dirty="0">
                <a:solidFill>
                  <a:srgbClr val="FF0000"/>
                </a:solidFill>
                <a:latin typeface="Axiata Book" panose="020B0503060202020004"/>
              </a:rPr>
              <a:t>Illustrative</a:t>
            </a:r>
          </a:p>
        </p:txBody>
      </p:sp>
    </p:spTree>
    <p:extLst>
      <p:ext uri="{BB962C8B-B14F-4D97-AF65-F5344CB8AC3E}">
        <p14:creationId xmlns:p14="http://schemas.microsoft.com/office/powerpoint/2010/main" val="2479474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4492252-F6BF-4566-9BF3-FD183AA67682}"/>
              </a:ext>
            </a:extLst>
          </p:cNvPr>
          <p:cNvSpPr/>
          <p:nvPr/>
        </p:nvSpPr>
        <p:spPr>
          <a:xfrm>
            <a:off x="544412" y="1962151"/>
            <a:ext cx="6832800" cy="342965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spcAft>
                <a:spcPts val="60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On the day of your </a:t>
            </a:r>
            <a:r>
              <a:rPr lang="en-IN" sz="1600" b="1" dirty="0">
                <a:solidFill>
                  <a:schemeClr val="tx1"/>
                </a:solidFill>
                <a:latin typeface="Axiata Book" panose="020B0503060202020004"/>
              </a:rPr>
              <a:t>scheduled session with live-virtual facilitator</a:t>
            </a: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, click </a:t>
            </a:r>
            <a:r>
              <a:rPr lang="en-IN" sz="1600" b="1" dirty="0">
                <a:solidFill>
                  <a:schemeClr val="tx1"/>
                </a:solidFill>
                <a:latin typeface="Axiata Book" panose="020B0503060202020004"/>
              </a:rPr>
              <a:t>Start </a:t>
            </a: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on Task 4</a:t>
            </a:r>
          </a:p>
          <a:p>
            <a:pPr marL="342900" indent="-342900">
              <a:spcAft>
                <a:spcPts val="60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Click on </a:t>
            </a:r>
            <a:r>
              <a:rPr lang="en-IN" sz="1600" b="1" dirty="0">
                <a:solidFill>
                  <a:schemeClr val="tx1"/>
                </a:solidFill>
                <a:latin typeface="Axiata Book" panose="020B0503060202020004"/>
              </a:rPr>
              <a:t>Go To Meeting </a:t>
            </a: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to initiate your discussion with the facilitator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2757D5-6C4B-4C35-AA20-91247BDA937B}"/>
              </a:ext>
            </a:extLst>
          </p:cNvPr>
          <p:cNvSpPr/>
          <p:nvPr/>
        </p:nvSpPr>
        <p:spPr>
          <a:xfrm>
            <a:off x="0" y="416379"/>
            <a:ext cx="7921625" cy="744374"/>
          </a:xfrm>
          <a:prstGeom prst="rect">
            <a:avLst/>
          </a:prstGeom>
          <a:solidFill>
            <a:srgbClr val="C40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3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xiata Bold" panose="020B08030602020200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7B08AA-575C-43A8-8D61-D4BE7F09EE7A}"/>
              </a:ext>
            </a:extLst>
          </p:cNvPr>
          <p:cNvSpPr/>
          <p:nvPr/>
        </p:nvSpPr>
        <p:spPr>
          <a:xfrm>
            <a:off x="0" y="519427"/>
            <a:ext cx="7921625" cy="1146157"/>
          </a:xfrm>
          <a:prstGeom prst="rect">
            <a:avLst/>
          </a:prstGeom>
          <a:solidFill>
            <a:srgbClr val="EC6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2" lvl="0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12.   </a:t>
            </a:r>
            <a:r>
              <a:rPr lang="en-IN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What does Task 4 entail? (Session with live-virtual Facilitator) 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xiata Bold" panose="020B0803060202020004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CE0B3AA-6DDB-4676-B5ED-A406DEA41689}"/>
              </a:ext>
            </a:extLst>
          </p:cNvPr>
          <p:cNvSpPr/>
          <p:nvPr/>
        </p:nvSpPr>
        <p:spPr>
          <a:xfrm>
            <a:off x="573168" y="2062301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D81C6F-8058-4712-A5AD-84BC0F353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12" y="3200948"/>
            <a:ext cx="6832800" cy="421462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EB7DA3B-E398-41DC-BBF7-8E96F6514A2E}"/>
              </a:ext>
            </a:extLst>
          </p:cNvPr>
          <p:cNvSpPr/>
          <p:nvPr/>
        </p:nvSpPr>
        <p:spPr>
          <a:xfrm>
            <a:off x="5067681" y="6713349"/>
            <a:ext cx="707608" cy="357762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88CD7A6-7A7F-475D-B6BD-BB2986527422}"/>
              </a:ext>
            </a:extLst>
          </p:cNvPr>
          <p:cNvSpPr/>
          <p:nvPr/>
        </p:nvSpPr>
        <p:spPr>
          <a:xfrm>
            <a:off x="4960401" y="6625365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C5E6E-9B89-431D-96D9-C596C5BC7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413" y="7628579"/>
            <a:ext cx="6832800" cy="241458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6413A42-2FD7-4ABE-9251-2545A3AE6D90}"/>
              </a:ext>
            </a:extLst>
          </p:cNvPr>
          <p:cNvSpPr/>
          <p:nvPr/>
        </p:nvSpPr>
        <p:spPr>
          <a:xfrm>
            <a:off x="6393560" y="8378972"/>
            <a:ext cx="860679" cy="490707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D07B0E8-FFA3-4282-AE18-C85BB9E9ABC6}"/>
              </a:ext>
            </a:extLst>
          </p:cNvPr>
          <p:cNvSpPr/>
          <p:nvPr/>
        </p:nvSpPr>
        <p:spPr>
          <a:xfrm>
            <a:off x="6286281" y="8290989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B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32A88D1-D08D-4A6C-BA06-E4134AA75B2C}"/>
              </a:ext>
            </a:extLst>
          </p:cNvPr>
          <p:cNvSpPr/>
          <p:nvPr/>
        </p:nvSpPr>
        <p:spPr>
          <a:xfrm>
            <a:off x="573168" y="2571544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302379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BD546A4-5434-4734-B16D-AB96EDD4CBA8}"/>
              </a:ext>
            </a:extLst>
          </p:cNvPr>
          <p:cNvSpPr/>
          <p:nvPr/>
        </p:nvSpPr>
        <p:spPr>
          <a:xfrm>
            <a:off x="0" y="416379"/>
            <a:ext cx="7921625" cy="744374"/>
          </a:xfrm>
          <a:prstGeom prst="rect">
            <a:avLst/>
          </a:prstGeom>
          <a:solidFill>
            <a:srgbClr val="C40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3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xiata Bold" panose="020B08030602020200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A3A0F6-F0F1-4867-BB87-FB69D220FD0B}"/>
              </a:ext>
            </a:extLst>
          </p:cNvPr>
          <p:cNvSpPr/>
          <p:nvPr/>
        </p:nvSpPr>
        <p:spPr>
          <a:xfrm>
            <a:off x="0" y="519427"/>
            <a:ext cx="7921625" cy="1146157"/>
          </a:xfrm>
          <a:prstGeom prst="rect">
            <a:avLst/>
          </a:prstGeom>
          <a:solidFill>
            <a:srgbClr val="EC6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2" lvl="0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13.   </a:t>
            </a:r>
            <a:r>
              <a:rPr lang="en-IN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How to Access Go to Meeting? (1/3)</a:t>
            </a:r>
            <a:endParaRPr lang="en-US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xiata Bold" panose="020B08030602020200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CD5621-FD5F-4F5B-8572-30CEF1CA5FC4}"/>
              </a:ext>
            </a:extLst>
          </p:cNvPr>
          <p:cNvSpPr/>
          <p:nvPr/>
        </p:nvSpPr>
        <p:spPr>
          <a:xfrm>
            <a:off x="544412" y="1962151"/>
            <a:ext cx="6832800" cy="342965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spcAft>
                <a:spcPts val="60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Click </a:t>
            </a:r>
            <a:r>
              <a:rPr lang="en-IN" sz="1600" b="1" dirty="0">
                <a:solidFill>
                  <a:schemeClr val="tx1"/>
                </a:solidFill>
                <a:latin typeface="Axiata Book" panose="020B0503060202020004"/>
              </a:rPr>
              <a:t>Open </a:t>
            </a:r>
            <a:r>
              <a:rPr lang="en-IN" sz="1600" b="1" dirty="0" err="1">
                <a:solidFill>
                  <a:schemeClr val="tx1"/>
                </a:solidFill>
                <a:latin typeface="Axiata Book" panose="020B0503060202020004"/>
              </a:rPr>
              <a:t>GoTo</a:t>
            </a:r>
            <a:r>
              <a:rPr lang="en-IN" sz="1600" b="1" dirty="0">
                <a:solidFill>
                  <a:schemeClr val="tx1"/>
                </a:solidFill>
                <a:latin typeface="Axiata Book" panose="020B0503060202020004"/>
              </a:rPr>
              <a:t> Opener </a:t>
            </a: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in order to run the application. If nothing happens, then click on </a:t>
            </a:r>
            <a:r>
              <a:rPr lang="en-IN" sz="1600" b="1" dirty="0">
                <a:solidFill>
                  <a:schemeClr val="tx1"/>
                </a:solidFill>
                <a:latin typeface="Axiata Book" panose="020B0503060202020004"/>
              </a:rPr>
              <a:t>Join on the Web</a:t>
            </a:r>
            <a:endParaRPr lang="en-IN" sz="1600" dirty="0">
              <a:solidFill>
                <a:schemeClr val="tx1"/>
              </a:solidFill>
              <a:latin typeface="Axiata Book" panose="020B0503060202020004"/>
            </a:endParaRPr>
          </a:p>
          <a:p>
            <a:pPr marL="342900" indent="-342900">
              <a:spcAft>
                <a:spcPts val="60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Select join by </a:t>
            </a:r>
            <a:r>
              <a:rPr lang="en-IN" sz="1600" b="1" dirty="0">
                <a:solidFill>
                  <a:schemeClr val="tx1"/>
                </a:solidFill>
                <a:latin typeface="Axiata Book" panose="020B0503060202020004"/>
              </a:rPr>
              <a:t>Computer</a:t>
            </a:r>
            <a:endParaRPr lang="en-IN" sz="1600" dirty="0">
              <a:solidFill>
                <a:schemeClr val="tx1"/>
              </a:solidFill>
              <a:latin typeface="Axiata Book" panose="020B0503060202020004"/>
            </a:endParaRPr>
          </a:p>
          <a:p>
            <a:pPr>
              <a:spcAft>
                <a:spcPts val="600"/>
              </a:spcAft>
              <a:buClr>
                <a:srgbClr val="C40D42"/>
              </a:buClr>
              <a:buSzPct val="80000"/>
            </a:pPr>
            <a:endParaRPr lang="en-IN" sz="1600" dirty="0">
              <a:solidFill>
                <a:schemeClr val="tx1"/>
              </a:solidFill>
              <a:latin typeface="Axiata Book" panose="020B0503060202020004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DB0A6A-67D8-4D9D-8E8E-747C53E46311}"/>
              </a:ext>
            </a:extLst>
          </p:cNvPr>
          <p:cNvSpPr/>
          <p:nvPr/>
        </p:nvSpPr>
        <p:spPr>
          <a:xfrm>
            <a:off x="608854" y="2042276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4504F0-9E2E-42FB-AB16-E40BCB4EE9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25" b="4056"/>
          <a:stretch/>
        </p:blipFill>
        <p:spPr>
          <a:xfrm>
            <a:off x="608855" y="3237688"/>
            <a:ext cx="6768358" cy="31438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375C91-46FD-4F57-9CC9-8AC76E2109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35" b="26234"/>
          <a:stretch/>
        </p:blipFill>
        <p:spPr>
          <a:xfrm>
            <a:off x="608855" y="6616378"/>
            <a:ext cx="6768358" cy="364148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957E8DA-E95B-4E54-8602-03183D97DE7B}"/>
              </a:ext>
            </a:extLst>
          </p:cNvPr>
          <p:cNvSpPr/>
          <p:nvPr/>
        </p:nvSpPr>
        <p:spPr>
          <a:xfrm>
            <a:off x="3960812" y="3797970"/>
            <a:ext cx="772055" cy="218428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EF94DD8-7FDD-4011-808B-346E9FDF1E5E}"/>
              </a:ext>
            </a:extLst>
          </p:cNvPr>
          <p:cNvSpPr/>
          <p:nvPr/>
        </p:nvSpPr>
        <p:spPr>
          <a:xfrm>
            <a:off x="3818220" y="3690900"/>
            <a:ext cx="214559" cy="206608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807D9BA-806D-4DF4-9AA2-2E4F04BD6186}"/>
              </a:ext>
            </a:extLst>
          </p:cNvPr>
          <p:cNvSpPr/>
          <p:nvPr/>
        </p:nvSpPr>
        <p:spPr>
          <a:xfrm>
            <a:off x="1874058" y="7467132"/>
            <a:ext cx="1808942" cy="1671299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56C0079-6FA2-4F80-8B90-1B5067F90313}"/>
              </a:ext>
            </a:extLst>
          </p:cNvPr>
          <p:cNvSpPr/>
          <p:nvPr/>
        </p:nvSpPr>
        <p:spPr>
          <a:xfrm>
            <a:off x="1761099" y="7360063"/>
            <a:ext cx="214559" cy="206608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1A4B7F4-C3EF-4AF7-A49A-E08D850E31AB}"/>
              </a:ext>
            </a:extLst>
          </p:cNvPr>
          <p:cNvSpPr/>
          <p:nvPr/>
        </p:nvSpPr>
        <p:spPr>
          <a:xfrm>
            <a:off x="608854" y="2633684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A3C9A8-125D-4AEE-A874-0DBF34852F83}"/>
              </a:ext>
            </a:extLst>
          </p:cNvPr>
          <p:cNvSpPr/>
          <p:nvPr/>
        </p:nvSpPr>
        <p:spPr>
          <a:xfrm>
            <a:off x="2392501" y="5265683"/>
            <a:ext cx="1091678" cy="261198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48DAB0-E936-4FC9-B5E4-6B4A38F61351}"/>
              </a:ext>
            </a:extLst>
          </p:cNvPr>
          <p:cNvSpPr/>
          <p:nvPr/>
        </p:nvSpPr>
        <p:spPr>
          <a:xfrm>
            <a:off x="2279452" y="5169466"/>
            <a:ext cx="195752" cy="193067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540760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BD546A4-5434-4734-B16D-AB96EDD4CBA8}"/>
              </a:ext>
            </a:extLst>
          </p:cNvPr>
          <p:cNvSpPr/>
          <p:nvPr/>
        </p:nvSpPr>
        <p:spPr>
          <a:xfrm>
            <a:off x="0" y="416379"/>
            <a:ext cx="7921625" cy="744374"/>
          </a:xfrm>
          <a:prstGeom prst="rect">
            <a:avLst/>
          </a:prstGeom>
          <a:solidFill>
            <a:srgbClr val="C40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3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xiata Bold" panose="020B08030602020200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A3A0F6-F0F1-4867-BB87-FB69D220FD0B}"/>
              </a:ext>
            </a:extLst>
          </p:cNvPr>
          <p:cNvSpPr/>
          <p:nvPr/>
        </p:nvSpPr>
        <p:spPr>
          <a:xfrm>
            <a:off x="0" y="519427"/>
            <a:ext cx="7921625" cy="1146157"/>
          </a:xfrm>
          <a:prstGeom prst="rect">
            <a:avLst/>
          </a:prstGeom>
          <a:solidFill>
            <a:srgbClr val="EC6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2" lvl="0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13.   </a:t>
            </a:r>
            <a:r>
              <a:rPr lang="en-IN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How to Access Go to Meeting? (2/3)</a:t>
            </a:r>
            <a:endParaRPr lang="en-US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xiata Bold" panose="020B08030602020200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CD5621-FD5F-4F5B-8572-30CEF1CA5FC4}"/>
              </a:ext>
            </a:extLst>
          </p:cNvPr>
          <p:cNvSpPr/>
          <p:nvPr/>
        </p:nvSpPr>
        <p:spPr>
          <a:xfrm>
            <a:off x="544412" y="1962151"/>
            <a:ext cx="6832800" cy="342965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spcAft>
                <a:spcPts val="600"/>
              </a:spcAft>
              <a:buClr>
                <a:srgbClr val="C40D42"/>
              </a:buClr>
              <a:buSzPct val="80000"/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Choose your </a:t>
            </a:r>
            <a:r>
              <a:rPr lang="en-IN" sz="1600" b="1" dirty="0">
                <a:solidFill>
                  <a:schemeClr val="tx1"/>
                </a:solidFill>
                <a:latin typeface="Axiata Book" panose="020B0503060202020004"/>
              </a:rPr>
              <a:t>Microphone</a:t>
            </a: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 and </a:t>
            </a:r>
            <a:r>
              <a:rPr lang="en-IN" sz="1600" b="1" dirty="0">
                <a:solidFill>
                  <a:schemeClr val="tx1"/>
                </a:solidFill>
                <a:latin typeface="Axiata Book" panose="020B0503060202020004"/>
              </a:rPr>
              <a:t>Speaker</a:t>
            </a:r>
          </a:p>
          <a:p>
            <a:pPr marL="285750" indent="-285750">
              <a:spcAft>
                <a:spcPts val="600"/>
              </a:spcAft>
              <a:buClr>
                <a:srgbClr val="C40D42"/>
              </a:buClr>
              <a:buSzPct val="80000"/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Click </a:t>
            </a:r>
            <a:r>
              <a:rPr lang="en-IN" sz="1600" b="1" dirty="0">
                <a:solidFill>
                  <a:schemeClr val="tx1"/>
                </a:solidFill>
                <a:latin typeface="Axiata Book" panose="020B0503060202020004"/>
              </a:rPr>
              <a:t>Save and Continue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DB0A6A-67D8-4D9D-8E8E-747C53E46311}"/>
              </a:ext>
            </a:extLst>
          </p:cNvPr>
          <p:cNvSpPr/>
          <p:nvPr/>
        </p:nvSpPr>
        <p:spPr>
          <a:xfrm>
            <a:off x="608854" y="2042276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C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C23881-1670-4A21-BC0A-A5F84F9C22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53"/>
          <a:stretch/>
        </p:blipFill>
        <p:spPr>
          <a:xfrm>
            <a:off x="434265" y="2992734"/>
            <a:ext cx="6680157" cy="42800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957E8DA-E95B-4E54-8602-03183D97DE7B}"/>
              </a:ext>
            </a:extLst>
          </p:cNvPr>
          <p:cNvSpPr/>
          <p:nvPr/>
        </p:nvSpPr>
        <p:spPr>
          <a:xfrm>
            <a:off x="2640012" y="4534569"/>
            <a:ext cx="2219855" cy="1266737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EF94DD8-7FDD-4011-808B-346E9FDF1E5E}"/>
              </a:ext>
            </a:extLst>
          </p:cNvPr>
          <p:cNvSpPr/>
          <p:nvPr/>
        </p:nvSpPr>
        <p:spPr>
          <a:xfrm>
            <a:off x="2497420" y="4427500"/>
            <a:ext cx="214559" cy="206608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807D9BA-806D-4DF4-9AA2-2E4F04BD6186}"/>
              </a:ext>
            </a:extLst>
          </p:cNvPr>
          <p:cNvSpPr/>
          <p:nvPr/>
        </p:nvSpPr>
        <p:spPr>
          <a:xfrm>
            <a:off x="2837121" y="6718956"/>
            <a:ext cx="1826320" cy="438763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56C0079-6FA2-4F80-8B90-1B5067F90313}"/>
              </a:ext>
            </a:extLst>
          </p:cNvPr>
          <p:cNvSpPr/>
          <p:nvPr/>
        </p:nvSpPr>
        <p:spPr>
          <a:xfrm>
            <a:off x="2729841" y="6592799"/>
            <a:ext cx="214559" cy="206608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D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1A4B7F4-C3EF-4AF7-A49A-E08D850E31AB}"/>
              </a:ext>
            </a:extLst>
          </p:cNvPr>
          <p:cNvSpPr/>
          <p:nvPr/>
        </p:nvSpPr>
        <p:spPr>
          <a:xfrm>
            <a:off x="608854" y="2371618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848101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BD546A4-5434-4734-B16D-AB96EDD4CBA8}"/>
              </a:ext>
            </a:extLst>
          </p:cNvPr>
          <p:cNvSpPr/>
          <p:nvPr/>
        </p:nvSpPr>
        <p:spPr>
          <a:xfrm>
            <a:off x="0" y="416379"/>
            <a:ext cx="7921625" cy="744374"/>
          </a:xfrm>
          <a:prstGeom prst="rect">
            <a:avLst/>
          </a:prstGeom>
          <a:solidFill>
            <a:srgbClr val="C40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3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xiata Bold" panose="020B08030602020200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A3A0F6-F0F1-4867-BB87-FB69D220FD0B}"/>
              </a:ext>
            </a:extLst>
          </p:cNvPr>
          <p:cNvSpPr/>
          <p:nvPr/>
        </p:nvSpPr>
        <p:spPr>
          <a:xfrm>
            <a:off x="0" y="519427"/>
            <a:ext cx="7921625" cy="1146157"/>
          </a:xfrm>
          <a:prstGeom prst="rect">
            <a:avLst/>
          </a:prstGeom>
          <a:solidFill>
            <a:srgbClr val="EC6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2" lvl="0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13.   </a:t>
            </a:r>
            <a:r>
              <a:rPr lang="en-IN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How to Access Go to Meeting? (3/3)</a:t>
            </a:r>
            <a:endParaRPr lang="en-US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xiata Bold" panose="020B08030602020200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CD5621-FD5F-4F5B-8572-30CEF1CA5FC4}"/>
              </a:ext>
            </a:extLst>
          </p:cNvPr>
          <p:cNvSpPr/>
          <p:nvPr/>
        </p:nvSpPr>
        <p:spPr>
          <a:xfrm>
            <a:off x="544412" y="1962151"/>
            <a:ext cx="6832800" cy="342965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spcAft>
                <a:spcPts val="600"/>
              </a:spcAft>
              <a:buClr>
                <a:srgbClr val="C40D42"/>
              </a:buClr>
              <a:buSzPct val="80000"/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Ensure </a:t>
            </a:r>
            <a:r>
              <a:rPr lang="en-IN" sz="1600">
                <a:solidFill>
                  <a:schemeClr val="tx1"/>
                </a:solidFill>
                <a:latin typeface="Axiata Book" panose="020B0503060202020004"/>
              </a:rPr>
              <a:t>your </a:t>
            </a:r>
            <a:r>
              <a:rPr lang="en-IN" sz="1600" b="1" dirty="0">
                <a:solidFill>
                  <a:schemeClr val="tx1"/>
                </a:solidFill>
                <a:latin typeface="Axiata Book" panose="020B0503060202020004"/>
              </a:rPr>
              <a:t>camera is enabled and you are unmuted</a:t>
            </a:r>
          </a:p>
          <a:p>
            <a:pPr marL="285750" indent="-285750">
              <a:spcAft>
                <a:spcPts val="600"/>
              </a:spcAft>
              <a:buClr>
                <a:srgbClr val="C40D42"/>
              </a:buClr>
              <a:buSzPct val="80000"/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Click </a:t>
            </a:r>
            <a:r>
              <a:rPr lang="en-IN" sz="1600" b="1" dirty="0">
                <a:solidFill>
                  <a:schemeClr val="tx1"/>
                </a:solidFill>
                <a:latin typeface="Axiata Book" panose="020B0503060202020004"/>
              </a:rPr>
              <a:t>OK, I’M READY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6D1718-4122-4A9C-8311-09E5E9228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54" y="2876000"/>
            <a:ext cx="6680157" cy="535898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807D9BA-806D-4DF4-9AA2-2E4F04BD6186}"/>
              </a:ext>
            </a:extLst>
          </p:cNvPr>
          <p:cNvSpPr/>
          <p:nvPr/>
        </p:nvSpPr>
        <p:spPr>
          <a:xfrm>
            <a:off x="3150986" y="7403352"/>
            <a:ext cx="1639974" cy="438763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56C0079-6FA2-4F80-8B90-1B5067F90313}"/>
              </a:ext>
            </a:extLst>
          </p:cNvPr>
          <p:cNvSpPr/>
          <p:nvPr/>
        </p:nvSpPr>
        <p:spPr>
          <a:xfrm>
            <a:off x="3043706" y="7297180"/>
            <a:ext cx="214559" cy="206608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F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5A31567-ADE2-4B22-918C-BE3881A73177}"/>
              </a:ext>
            </a:extLst>
          </p:cNvPr>
          <p:cNvSpPr/>
          <p:nvPr/>
        </p:nvSpPr>
        <p:spPr>
          <a:xfrm>
            <a:off x="526077" y="2047283"/>
            <a:ext cx="214559" cy="206608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76F450-B5FE-4F34-97C3-2DF1EB9A8D22}"/>
              </a:ext>
            </a:extLst>
          </p:cNvPr>
          <p:cNvSpPr/>
          <p:nvPr/>
        </p:nvSpPr>
        <p:spPr>
          <a:xfrm>
            <a:off x="3365544" y="5812539"/>
            <a:ext cx="1425415" cy="661494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DE0BA0-C9D6-429E-B2CD-21B6926FA1E9}"/>
              </a:ext>
            </a:extLst>
          </p:cNvPr>
          <p:cNvSpPr/>
          <p:nvPr/>
        </p:nvSpPr>
        <p:spPr>
          <a:xfrm>
            <a:off x="3258265" y="5709761"/>
            <a:ext cx="214559" cy="206608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31392C7-8F76-4941-92DE-2A524F347A6D}"/>
              </a:ext>
            </a:extLst>
          </p:cNvPr>
          <p:cNvSpPr/>
          <p:nvPr/>
        </p:nvSpPr>
        <p:spPr>
          <a:xfrm>
            <a:off x="526077" y="2367323"/>
            <a:ext cx="214559" cy="206608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1155941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BD546A4-5434-4734-B16D-AB96EDD4CBA8}"/>
              </a:ext>
            </a:extLst>
          </p:cNvPr>
          <p:cNvSpPr/>
          <p:nvPr/>
        </p:nvSpPr>
        <p:spPr>
          <a:xfrm>
            <a:off x="0" y="416379"/>
            <a:ext cx="7921625" cy="744374"/>
          </a:xfrm>
          <a:prstGeom prst="rect">
            <a:avLst/>
          </a:prstGeom>
          <a:solidFill>
            <a:srgbClr val="C40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3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xiata Bold" panose="020B08030602020200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A3A0F6-F0F1-4867-BB87-FB69D220FD0B}"/>
              </a:ext>
            </a:extLst>
          </p:cNvPr>
          <p:cNvSpPr/>
          <p:nvPr/>
        </p:nvSpPr>
        <p:spPr>
          <a:xfrm>
            <a:off x="0" y="519427"/>
            <a:ext cx="7921625" cy="1146157"/>
          </a:xfrm>
          <a:prstGeom prst="rect">
            <a:avLst/>
          </a:prstGeom>
          <a:solidFill>
            <a:srgbClr val="EC6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2" lvl="0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14.   </a:t>
            </a:r>
            <a:r>
              <a:rPr lang="en-IN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How to Leave the Go to Meeting?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xiata Bold" panose="020B08030602020200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CD5621-FD5F-4F5B-8572-30CEF1CA5FC4}"/>
              </a:ext>
            </a:extLst>
          </p:cNvPr>
          <p:cNvSpPr/>
          <p:nvPr/>
        </p:nvSpPr>
        <p:spPr>
          <a:xfrm>
            <a:off x="544412" y="1962151"/>
            <a:ext cx="6832800" cy="342965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spcAft>
                <a:spcPts val="600"/>
              </a:spcAft>
              <a:buClr>
                <a:srgbClr val="C40D42"/>
              </a:buClr>
              <a:buSzPct val="80000"/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Once you are done with the Go To Meeting, click </a:t>
            </a:r>
            <a:r>
              <a:rPr lang="en-IN" sz="1600" b="1" dirty="0">
                <a:solidFill>
                  <a:schemeClr val="tx1"/>
                </a:solidFill>
                <a:latin typeface="Axiata Book" panose="020B0503060202020004"/>
              </a:rPr>
              <a:t>Leave </a:t>
            </a: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and</a:t>
            </a:r>
            <a:r>
              <a:rPr lang="en-IN" sz="1600" b="1" dirty="0">
                <a:solidFill>
                  <a:schemeClr val="tx1"/>
                </a:solidFill>
                <a:latin typeface="Axiata Book" panose="020B0503060202020004"/>
              </a:rPr>
              <a:t> close the Go To Meeting window and tab</a:t>
            </a:r>
            <a:endParaRPr lang="en-IN" sz="1600" dirty="0">
              <a:solidFill>
                <a:schemeClr val="tx1"/>
              </a:solidFill>
              <a:latin typeface="Axiata Book" panose="020B0503060202020004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5A31567-ADE2-4B22-918C-BE3881A73177}"/>
              </a:ext>
            </a:extLst>
          </p:cNvPr>
          <p:cNvSpPr/>
          <p:nvPr/>
        </p:nvSpPr>
        <p:spPr>
          <a:xfrm>
            <a:off x="526077" y="2047283"/>
            <a:ext cx="214559" cy="206608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037C3E-7418-4E1F-B63D-492B9E616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52" y="2939984"/>
            <a:ext cx="6495920" cy="34296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807D9BA-806D-4DF4-9AA2-2E4F04BD6186}"/>
              </a:ext>
            </a:extLst>
          </p:cNvPr>
          <p:cNvSpPr/>
          <p:nvPr/>
        </p:nvSpPr>
        <p:spPr>
          <a:xfrm>
            <a:off x="4420986" y="5869728"/>
            <a:ext cx="385964" cy="516255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56C0079-6FA2-4F80-8B90-1B5067F90313}"/>
              </a:ext>
            </a:extLst>
          </p:cNvPr>
          <p:cNvSpPr/>
          <p:nvPr/>
        </p:nvSpPr>
        <p:spPr>
          <a:xfrm>
            <a:off x="4313706" y="5763556"/>
            <a:ext cx="214559" cy="206608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4FC631-FA82-405E-A97C-66CBD1108AC8}"/>
              </a:ext>
            </a:extLst>
          </p:cNvPr>
          <p:cNvSpPr/>
          <p:nvPr/>
        </p:nvSpPr>
        <p:spPr>
          <a:xfrm>
            <a:off x="6940550" y="2923641"/>
            <a:ext cx="286558" cy="222951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6094B58-3262-4703-9DD3-8C7EEC4B8154}"/>
              </a:ext>
            </a:extLst>
          </p:cNvPr>
          <p:cNvSpPr/>
          <p:nvPr/>
        </p:nvSpPr>
        <p:spPr>
          <a:xfrm>
            <a:off x="6824103" y="2803994"/>
            <a:ext cx="214559" cy="206608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A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9774361-7C15-4860-9F59-9F75FD5DD01C}"/>
              </a:ext>
            </a:extLst>
          </p:cNvPr>
          <p:cNvSpPr/>
          <p:nvPr/>
        </p:nvSpPr>
        <p:spPr>
          <a:xfrm>
            <a:off x="1325330" y="4849412"/>
            <a:ext cx="2032000" cy="1518240"/>
          </a:xfrm>
          <a:custGeom>
            <a:avLst/>
            <a:gdLst>
              <a:gd name="connsiteX0" fmla="*/ 0 w 2032000"/>
              <a:gd name="connsiteY0" fmla="*/ 0 h 1518240"/>
              <a:gd name="connsiteX1" fmla="*/ 2032000 w 2032000"/>
              <a:gd name="connsiteY1" fmla="*/ 0 h 1518240"/>
              <a:gd name="connsiteX2" fmla="*/ 2032000 w 2032000"/>
              <a:gd name="connsiteY2" fmla="*/ 1143520 h 1518240"/>
              <a:gd name="connsiteX3" fmla="*/ 2010570 w 2032000"/>
              <a:gd name="connsiteY3" fmla="*/ 1130105 h 1518240"/>
              <a:gd name="connsiteX4" fmla="*/ 1960679 w 2032000"/>
              <a:gd name="connsiteY4" fmla="*/ 1120752 h 1518240"/>
              <a:gd name="connsiteX5" fmla="*/ 1832505 w 2032000"/>
              <a:gd name="connsiteY5" fmla="*/ 1239762 h 1518240"/>
              <a:gd name="connsiteX6" fmla="*/ 1960679 w 2032000"/>
              <a:gd name="connsiteY6" fmla="*/ 1358772 h 1518240"/>
              <a:gd name="connsiteX7" fmla="*/ 2010570 w 2032000"/>
              <a:gd name="connsiteY7" fmla="*/ 1349420 h 1518240"/>
              <a:gd name="connsiteX8" fmla="*/ 2032000 w 2032000"/>
              <a:gd name="connsiteY8" fmla="*/ 1336004 h 1518240"/>
              <a:gd name="connsiteX9" fmla="*/ 2032000 w 2032000"/>
              <a:gd name="connsiteY9" fmla="*/ 1518240 h 1518240"/>
              <a:gd name="connsiteX10" fmla="*/ 0 w 2032000"/>
              <a:gd name="connsiteY10" fmla="*/ 1518240 h 151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32000" h="1518240">
                <a:moveTo>
                  <a:pt x="0" y="0"/>
                </a:moveTo>
                <a:lnTo>
                  <a:pt x="2032000" y="0"/>
                </a:lnTo>
                <a:lnTo>
                  <a:pt x="2032000" y="1143520"/>
                </a:lnTo>
                <a:lnTo>
                  <a:pt x="2010570" y="1130105"/>
                </a:lnTo>
                <a:cubicBezTo>
                  <a:pt x="1995236" y="1124082"/>
                  <a:pt x="1978376" y="1120752"/>
                  <a:pt x="1960679" y="1120752"/>
                </a:cubicBezTo>
                <a:cubicBezTo>
                  <a:pt x="1889890" y="1120752"/>
                  <a:pt x="1832505" y="1174035"/>
                  <a:pt x="1832505" y="1239762"/>
                </a:cubicBezTo>
                <a:cubicBezTo>
                  <a:pt x="1832505" y="1305489"/>
                  <a:pt x="1889890" y="1358772"/>
                  <a:pt x="1960679" y="1358772"/>
                </a:cubicBezTo>
                <a:cubicBezTo>
                  <a:pt x="1978376" y="1358772"/>
                  <a:pt x="1995236" y="1355442"/>
                  <a:pt x="2010570" y="1349420"/>
                </a:cubicBezTo>
                <a:lnTo>
                  <a:pt x="2032000" y="1336004"/>
                </a:lnTo>
                <a:lnTo>
                  <a:pt x="2032000" y="1518240"/>
                </a:lnTo>
                <a:lnTo>
                  <a:pt x="0" y="1518240"/>
                </a:lnTo>
                <a:close/>
              </a:path>
            </a:pathLst>
          </a:custGeom>
          <a:solidFill>
            <a:srgbClr val="908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Male profile">
            <a:extLst>
              <a:ext uri="{FF2B5EF4-FFF2-40B4-BE49-F238E27FC236}">
                <a16:creationId xmlns:a16="http://schemas.microsoft.com/office/drawing/2014/main" id="{A7F6BF9D-778E-4C90-926D-552D135B1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1884" y="5120482"/>
            <a:ext cx="914400" cy="914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5E71085-2C8D-49DE-B23B-0AF32098A72C}"/>
              </a:ext>
            </a:extLst>
          </p:cNvPr>
          <p:cNvSpPr txBox="1"/>
          <p:nvPr/>
        </p:nvSpPr>
        <p:spPr>
          <a:xfrm>
            <a:off x="3245572" y="6222281"/>
            <a:ext cx="378510" cy="1700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200"/>
              </a:spcAft>
            </a:pPr>
            <a:r>
              <a:rPr lang="en-US" sz="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F412C1-A641-4B85-A33E-120F544AC2EB}"/>
              </a:ext>
            </a:extLst>
          </p:cNvPr>
          <p:cNvSpPr/>
          <p:nvPr/>
        </p:nvSpPr>
        <p:spPr>
          <a:xfrm>
            <a:off x="4216400" y="3322320"/>
            <a:ext cx="2724150" cy="1527092"/>
          </a:xfrm>
          <a:prstGeom prst="rect">
            <a:avLst/>
          </a:prstGeom>
          <a:solidFill>
            <a:srgbClr val="908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 descr="Male profile">
            <a:extLst>
              <a:ext uri="{FF2B5EF4-FFF2-40B4-BE49-F238E27FC236}">
                <a16:creationId xmlns:a16="http://schemas.microsoft.com/office/drawing/2014/main" id="{0F3EC42B-5967-421F-8C46-22376C1F1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1275" y="3628666"/>
            <a:ext cx="914400" cy="9144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374C366-CA47-4989-AAD9-CD903040628D}"/>
              </a:ext>
            </a:extLst>
          </p:cNvPr>
          <p:cNvSpPr/>
          <p:nvPr/>
        </p:nvSpPr>
        <p:spPr>
          <a:xfrm>
            <a:off x="1408030" y="3516406"/>
            <a:ext cx="1250503" cy="689931"/>
          </a:xfrm>
          <a:prstGeom prst="rect">
            <a:avLst/>
          </a:prstGeom>
          <a:solidFill>
            <a:srgbClr val="908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 descr="Male profile">
            <a:extLst>
              <a:ext uri="{FF2B5EF4-FFF2-40B4-BE49-F238E27FC236}">
                <a16:creationId xmlns:a16="http://schemas.microsoft.com/office/drawing/2014/main" id="{648D0433-BDC8-4C7A-9D74-C4AA337F4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1884" y="367697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1425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4492252-F6BF-4566-9BF3-FD183AA67682}"/>
              </a:ext>
            </a:extLst>
          </p:cNvPr>
          <p:cNvSpPr/>
          <p:nvPr/>
        </p:nvSpPr>
        <p:spPr>
          <a:xfrm>
            <a:off x="544412" y="1962151"/>
            <a:ext cx="6832800" cy="342965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spcAft>
                <a:spcPts val="60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Completion of task will be recorded once you click on </a:t>
            </a:r>
            <a:r>
              <a:rPr lang="en-IN" sz="1600" b="1" dirty="0">
                <a:solidFill>
                  <a:schemeClr val="tx1"/>
                </a:solidFill>
                <a:latin typeface="Axiata Book" panose="020B0503060202020004"/>
              </a:rPr>
              <a:t>Close Exercise </a:t>
            </a: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tab after the discussion with the facilitator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2757D5-6C4B-4C35-AA20-91247BDA937B}"/>
              </a:ext>
            </a:extLst>
          </p:cNvPr>
          <p:cNvSpPr/>
          <p:nvPr/>
        </p:nvSpPr>
        <p:spPr>
          <a:xfrm>
            <a:off x="0" y="416379"/>
            <a:ext cx="7921625" cy="744374"/>
          </a:xfrm>
          <a:prstGeom prst="rect">
            <a:avLst/>
          </a:prstGeom>
          <a:solidFill>
            <a:srgbClr val="C40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3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xiata Bold" panose="020B08030602020200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7B08AA-575C-43A8-8D61-D4BE7F09EE7A}"/>
              </a:ext>
            </a:extLst>
          </p:cNvPr>
          <p:cNvSpPr/>
          <p:nvPr/>
        </p:nvSpPr>
        <p:spPr>
          <a:xfrm>
            <a:off x="0" y="519427"/>
            <a:ext cx="7921625" cy="1146157"/>
          </a:xfrm>
          <a:prstGeom prst="rect">
            <a:avLst/>
          </a:prstGeom>
          <a:solidFill>
            <a:srgbClr val="EC6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2" lvl="0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15.   </a:t>
            </a:r>
            <a:r>
              <a:rPr lang="en-IN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How to Complete Task?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xiata Bold" panose="020B0803060202020004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CE0B3AA-6DDB-4676-B5ED-A406DEA41689}"/>
              </a:ext>
            </a:extLst>
          </p:cNvPr>
          <p:cNvSpPr/>
          <p:nvPr/>
        </p:nvSpPr>
        <p:spPr>
          <a:xfrm>
            <a:off x="608854" y="2042276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D0EF5F-4F50-4330-9ED6-70F6C1BEE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13" y="2695373"/>
            <a:ext cx="6832800" cy="215699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80BC32F-99B0-4B85-B716-91DDB5D74886}"/>
              </a:ext>
            </a:extLst>
          </p:cNvPr>
          <p:cNvSpPr/>
          <p:nvPr/>
        </p:nvSpPr>
        <p:spPr>
          <a:xfrm>
            <a:off x="4135236" y="3993303"/>
            <a:ext cx="989214" cy="516255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B300D9-E113-499C-A0CA-66F38F3A5BA3}"/>
              </a:ext>
            </a:extLst>
          </p:cNvPr>
          <p:cNvSpPr/>
          <p:nvPr/>
        </p:nvSpPr>
        <p:spPr>
          <a:xfrm>
            <a:off x="4027956" y="3887131"/>
            <a:ext cx="214559" cy="206608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128289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2DE99A-0E1B-4B90-9045-E8420BA79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40" y="2461429"/>
            <a:ext cx="6511913" cy="412720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4492252-F6BF-4566-9BF3-FD183AA67682}"/>
              </a:ext>
            </a:extLst>
          </p:cNvPr>
          <p:cNvSpPr/>
          <p:nvPr/>
        </p:nvSpPr>
        <p:spPr>
          <a:xfrm>
            <a:off x="544412" y="1962151"/>
            <a:ext cx="6832800" cy="342965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When all Tasks are completed, click on </a:t>
            </a:r>
            <a:r>
              <a:rPr lang="en-IN" sz="1600" b="1" dirty="0">
                <a:solidFill>
                  <a:schemeClr val="tx1"/>
                </a:solidFill>
                <a:latin typeface="Axiata Book" panose="020B0503060202020004"/>
              </a:rPr>
              <a:t>Submit</a:t>
            </a:r>
            <a:r>
              <a:rPr lang="en-IN" sz="1600" i="1" dirty="0">
                <a:solidFill>
                  <a:schemeClr val="tx1"/>
                </a:solidFill>
                <a:latin typeface="Axiata Book" panose="020B0503060202020004"/>
              </a:rPr>
              <a:t> </a:t>
            </a: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to finish the CDI process </a:t>
            </a:r>
          </a:p>
          <a:p>
            <a:pPr>
              <a:buClr>
                <a:srgbClr val="C40D42"/>
              </a:buClr>
              <a:buSzPct val="80000"/>
            </a:pPr>
            <a:endParaRPr lang="en-IN" sz="1600" dirty="0">
              <a:solidFill>
                <a:schemeClr val="tx1"/>
              </a:solidFill>
              <a:latin typeface="Axiata Book" panose="020B05030602020200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2757D5-6C4B-4C35-AA20-91247BDA937B}"/>
              </a:ext>
            </a:extLst>
          </p:cNvPr>
          <p:cNvSpPr/>
          <p:nvPr/>
        </p:nvSpPr>
        <p:spPr>
          <a:xfrm>
            <a:off x="0" y="416379"/>
            <a:ext cx="7921625" cy="744374"/>
          </a:xfrm>
          <a:prstGeom prst="rect">
            <a:avLst/>
          </a:prstGeom>
          <a:solidFill>
            <a:srgbClr val="C40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3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xiata Bold" panose="020B08030602020200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7B08AA-575C-43A8-8D61-D4BE7F09EE7A}"/>
              </a:ext>
            </a:extLst>
          </p:cNvPr>
          <p:cNvSpPr/>
          <p:nvPr/>
        </p:nvSpPr>
        <p:spPr>
          <a:xfrm>
            <a:off x="0" y="519427"/>
            <a:ext cx="7921625" cy="1146157"/>
          </a:xfrm>
          <a:prstGeom prst="rect">
            <a:avLst/>
          </a:prstGeom>
          <a:solidFill>
            <a:srgbClr val="EC6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2" lvl="0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16.   </a:t>
            </a:r>
            <a:r>
              <a:rPr lang="en-IN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What to do after I have completed all my Tasks?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xiata Bold" panose="020B0803060202020004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326E8FC-000D-46F3-882C-19B76352F12C}"/>
              </a:ext>
            </a:extLst>
          </p:cNvPr>
          <p:cNvSpPr/>
          <p:nvPr/>
        </p:nvSpPr>
        <p:spPr>
          <a:xfrm>
            <a:off x="608854" y="2042276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BFD8E1-4685-4E32-9AEF-E6E5ED2BE1C2}"/>
              </a:ext>
            </a:extLst>
          </p:cNvPr>
          <p:cNvSpPr/>
          <p:nvPr/>
        </p:nvSpPr>
        <p:spPr>
          <a:xfrm>
            <a:off x="4205818" y="6293460"/>
            <a:ext cx="540808" cy="295932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8534F11-E747-470D-93AB-707225F5AB53}"/>
              </a:ext>
            </a:extLst>
          </p:cNvPr>
          <p:cNvSpPr/>
          <p:nvPr/>
        </p:nvSpPr>
        <p:spPr>
          <a:xfrm>
            <a:off x="4098538" y="6187652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72E8D4-2659-4276-BC97-F2426734C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412" y="5923675"/>
            <a:ext cx="1406913" cy="26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2708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4492252-F6BF-4566-9BF3-FD183AA67682}"/>
              </a:ext>
            </a:extLst>
          </p:cNvPr>
          <p:cNvSpPr/>
          <p:nvPr/>
        </p:nvSpPr>
        <p:spPr>
          <a:xfrm>
            <a:off x="544412" y="1962151"/>
            <a:ext cx="6832800" cy="342965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spcAft>
                <a:spcPts val="60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At any time during the CDI, the following tabs can be accessed in the top right corner of the page:</a:t>
            </a:r>
          </a:p>
          <a:p>
            <a:pPr marL="817905" lvl="1" indent="-342900">
              <a:spcAft>
                <a:spcPts val="600"/>
              </a:spcAft>
              <a:buClr>
                <a:srgbClr val="C40D42"/>
              </a:buClr>
              <a:buSzPct val="80000"/>
              <a:buFont typeface="Arial" panose="020B0604020202020204" pitchFamily="34" charset="0"/>
              <a:buChar char="•"/>
            </a:pPr>
            <a:r>
              <a:rPr lang="en-IN" sz="1600" b="1" dirty="0">
                <a:solidFill>
                  <a:schemeClr val="tx1"/>
                </a:solidFill>
                <a:latin typeface="Axiata Book" panose="020B0503060202020004"/>
              </a:rPr>
              <a:t>Language</a:t>
            </a:r>
            <a:r>
              <a:rPr lang="en-IN" sz="1600" i="1" dirty="0">
                <a:solidFill>
                  <a:schemeClr val="tx1"/>
                </a:solidFill>
                <a:latin typeface="Axiata Book" panose="020B0503060202020004"/>
              </a:rPr>
              <a:t> </a:t>
            </a: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– To change the language of the Background Information </a:t>
            </a:r>
            <a:r>
              <a:rPr lang="en-IN" sz="1600" b="1" dirty="0">
                <a:solidFill>
                  <a:schemeClr val="tx1"/>
                </a:solidFill>
                <a:latin typeface="Axiata Book" panose="020B0503060202020004"/>
              </a:rPr>
              <a:t>Tech Support</a:t>
            </a: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 </a:t>
            </a:r>
            <a:r>
              <a:rPr lang="en-IN" sz="1600" i="1" dirty="0">
                <a:solidFill>
                  <a:schemeClr val="tx1"/>
                </a:solidFill>
                <a:latin typeface="Axiata Book" panose="020B0503060202020004"/>
              </a:rPr>
              <a:t>– </a:t>
            </a: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To contact the technical support team for any issues; An email address can be sent for instant support</a:t>
            </a:r>
          </a:p>
          <a:p>
            <a:pPr>
              <a:spcAft>
                <a:spcPts val="600"/>
              </a:spcAft>
              <a:buClr>
                <a:srgbClr val="C40D42"/>
              </a:buClr>
              <a:buSzPct val="80000"/>
            </a:pPr>
            <a:r>
              <a:rPr lang="en-IN" sz="1600" b="1" i="1" dirty="0">
                <a:solidFill>
                  <a:schemeClr val="tx1"/>
                </a:solidFill>
                <a:latin typeface="Axiata Book" panose="020B0503060202020004"/>
              </a:rPr>
              <a:t>Note: </a:t>
            </a:r>
            <a:r>
              <a:rPr lang="en-IN" sz="1600" i="1" dirty="0">
                <a:solidFill>
                  <a:schemeClr val="tx1"/>
                </a:solidFill>
                <a:latin typeface="Axiata Book" panose="020B0503060202020004"/>
              </a:rPr>
              <a:t>If you get logged out of the system due to internet connectivity or any other unforeseen issue, you can log back in and </a:t>
            </a:r>
            <a:r>
              <a:rPr lang="en-IN" sz="1600" b="1" i="1" dirty="0">
                <a:solidFill>
                  <a:schemeClr val="tx1"/>
                </a:solidFill>
                <a:latin typeface="Axiata Book" panose="020B0503060202020004"/>
              </a:rPr>
              <a:t>Continue</a:t>
            </a:r>
            <a:r>
              <a:rPr lang="en-IN" sz="1600" i="1" dirty="0">
                <a:solidFill>
                  <a:schemeClr val="tx1"/>
                </a:solidFill>
                <a:latin typeface="Axiata Book" panose="020B0503060202020004"/>
              </a:rPr>
              <a:t> the CDI exactly where you left off</a:t>
            </a:r>
          </a:p>
          <a:p>
            <a:pPr>
              <a:spcAft>
                <a:spcPts val="600"/>
              </a:spcAft>
              <a:buClr>
                <a:srgbClr val="C40D42"/>
              </a:buClr>
              <a:buSzPct val="80000"/>
            </a:pPr>
            <a:endParaRPr lang="en-IN" sz="1600" dirty="0">
              <a:solidFill>
                <a:schemeClr val="tx1"/>
              </a:solidFill>
              <a:latin typeface="Axiata Book" panose="020B05030602020200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2757D5-6C4B-4C35-AA20-91247BDA937B}"/>
              </a:ext>
            </a:extLst>
          </p:cNvPr>
          <p:cNvSpPr/>
          <p:nvPr/>
        </p:nvSpPr>
        <p:spPr>
          <a:xfrm>
            <a:off x="0" y="416379"/>
            <a:ext cx="7921625" cy="744374"/>
          </a:xfrm>
          <a:prstGeom prst="rect">
            <a:avLst/>
          </a:prstGeom>
          <a:solidFill>
            <a:srgbClr val="C40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3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xiata Bold" panose="020B08030602020200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7B08AA-575C-43A8-8D61-D4BE7F09EE7A}"/>
              </a:ext>
            </a:extLst>
          </p:cNvPr>
          <p:cNvSpPr/>
          <p:nvPr/>
        </p:nvSpPr>
        <p:spPr>
          <a:xfrm>
            <a:off x="0" y="519427"/>
            <a:ext cx="7921625" cy="1146157"/>
          </a:xfrm>
          <a:prstGeom prst="rect">
            <a:avLst/>
          </a:prstGeom>
          <a:solidFill>
            <a:srgbClr val="EC6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2" lvl="0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17.   </a:t>
            </a:r>
            <a:r>
              <a:rPr lang="en-IN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Additional Tabs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xiata Bold" panose="020B0803060202020004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6D9973-B9A0-4CB1-849C-C6E49DB5270D}"/>
              </a:ext>
            </a:extLst>
          </p:cNvPr>
          <p:cNvSpPr/>
          <p:nvPr/>
        </p:nvSpPr>
        <p:spPr>
          <a:xfrm>
            <a:off x="1044283" y="2586562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A</a:t>
            </a:r>
          </a:p>
        </p:txBody>
      </p:sp>
      <p:pic>
        <p:nvPicPr>
          <p:cNvPr id="1026" name="Picture 2" descr="image002">
            <a:extLst>
              <a:ext uri="{FF2B5EF4-FFF2-40B4-BE49-F238E27FC236}">
                <a16:creationId xmlns:a16="http://schemas.microsoft.com/office/drawing/2014/main" id="{49148886-41E8-4B6F-97FF-9933855B4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12" y="4468842"/>
            <a:ext cx="6832800" cy="3316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9F8D2B-8248-4BAD-A114-2630B81A5BD1}"/>
              </a:ext>
            </a:extLst>
          </p:cNvPr>
          <p:cNvSpPr/>
          <p:nvPr/>
        </p:nvSpPr>
        <p:spPr>
          <a:xfrm>
            <a:off x="6161314" y="4403526"/>
            <a:ext cx="190092" cy="297288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A64CD-CDD9-4720-ADAE-70B35DE0FECC}"/>
              </a:ext>
            </a:extLst>
          </p:cNvPr>
          <p:cNvSpPr/>
          <p:nvPr/>
        </p:nvSpPr>
        <p:spPr>
          <a:xfrm>
            <a:off x="6313766" y="4278011"/>
            <a:ext cx="190092" cy="205909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2411633-DA9D-4CD5-A80F-23C51C7C25AB}"/>
              </a:ext>
            </a:extLst>
          </p:cNvPr>
          <p:cNvSpPr/>
          <p:nvPr/>
        </p:nvSpPr>
        <p:spPr>
          <a:xfrm>
            <a:off x="1044284" y="2840868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92A625-4442-4063-B2CA-986008CACC28}"/>
              </a:ext>
            </a:extLst>
          </p:cNvPr>
          <p:cNvSpPr/>
          <p:nvPr/>
        </p:nvSpPr>
        <p:spPr>
          <a:xfrm>
            <a:off x="5750556" y="4403526"/>
            <a:ext cx="410758" cy="297288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7C698-29A0-4A1A-82C0-0056AFE32EA7}"/>
              </a:ext>
            </a:extLst>
          </p:cNvPr>
          <p:cNvSpPr/>
          <p:nvPr/>
        </p:nvSpPr>
        <p:spPr>
          <a:xfrm>
            <a:off x="5598104" y="4278011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8008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9D42F9-AB0D-4D1A-95D3-CCA10112A448}"/>
              </a:ext>
            </a:extLst>
          </p:cNvPr>
          <p:cNvSpPr/>
          <p:nvPr/>
        </p:nvSpPr>
        <p:spPr>
          <a:xfrm>
            <a:off x="0" y="416379"/>
            <a:ext cx="7921625" cy="744374"/>
          </a:xfrm>
          <a:prstGeom prst="rect">
            <a:avLst/>
          </a:prstGeom>
          <a:solidFill>
            <a:srgbClr val="C40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3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ata Bold" panose="020B0803060202020004"/>
                <a:ea typeface="+mn-ea"/>
                <a:cs typeface="+mn-cs"/>
              </a:rPr>
              <a:t>User Guide Overview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82706FC-AB47-4E76-B120-7629B11D176F}"/>
              </a:ext>
            </a:extLst>
          </p:cNvPr>
          <p:cNvGrpSpPr/>
          <p:nvPr/>
        </p:nvGrpSpPr>
        <p:grpSpPr>
          <a:xfrm>
            <a:off x="2154383" y="3263205"/>
            <a:ext cx="4494844" cy="1371600"/>
            <a:chOff x="2154383" y="3755231"/>
            <a:chExt cx="4494844" cy="1371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0E39E88-F9AA-4EB7-8662-27C027D723D1}"/>
                </a:ext>
              </a:extLst>
            </p:cNvPr>
            <p:cNvSpPr/>
            <p:nvPr/>
          </p:nvSpPr>
          <p:spPr>
            <a:xfrm>
              <a:off x="2154383" y="3755231"/>
              <a:ext cx="209550" cy="1371600"/>
            </a:xfrm>
            <a:prstGeom prst="rect">
              <a:avLst/>
            </a:prstGeom>
            <a:solidFill>
              <a:srgbClr val="0F46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ok" panose="020B0503060202020004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AFC2403-4F97-482D-8623-26E126CD74B1}"/>
                </a:ext>
              </a:extLst>
            </p:cNvPr>
            <p:cNvSpPr/>
            <p:nvPr/>
          </p:nvSpPr>
          <p:spPr>
            <a:xfrm>
              <a:off x="2656283" y="3840866"/>
              <a:ext cx="399294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xiata Book" panose="020B0503060202020004"/>
                  <a:cs typeface="Axiata Bold" panose="020B0803060202020004" pitchFamily="34" charset="0"/>
                </a:rPr>
                <a:t>Step-by-Step Guide</a:t>
              </a:r>
            </a:p>
            <a:p>
              <a:pPr marL="0" marR="0" lvl="0" indent="0" algn="l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xiata Book" panose="020B0503060202020004"/>
                  <a:cs typeface="Axiata Bold" panose="020B0803060202020004" pitchFamily="34" charset="0"/>
                </a:rPr>
                <a:t>through the platforms (Participant)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E7B9DBD-61A6-49F4-B48E-E45A9F01A916}"/>
              </a:ext>
            </a:extLst>
          </p:cNvPr>
          <p:cNvGrpSpPr/>
          <p:nvPr/>
        </p:nvGrpSpPr>
        <p:grpSpPr>
          <a:xfrm>
            <a:off x="2154383" y="6635419"/>
            <a:ext cx="4494844" cy="1371600"/>
            <a:chOff x="2154383" y="6731032"/>
            <a:chExt cx="4494844" cy="137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FF02FA5-8A73-424D-A69B-E841A953BE00}"/>
                </a:ext>
              </a:extLst>
            </p:cNvPr>
            <p:cNvSpPr/>
            <p:nvPr/>
          </p:nvSpPr>
          <p:spPr>
            <a:xfrm>
              <a:off x="2154383" y="6731032"/>
              <a:ext cx="209550" cy="1371600"/>
            </a:xfrm>
            <a:prstGeom prst="rect">
              <a:avLst/>
            </a:prstGeom>
            <a:solidFill>
              <a:srgbClr val="0F46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ok" panose="020B0503060202020004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95031A4-6129-4121-BA84-FF4DD2B007B1}"/>
                </a:ext>
              </a:extLst>
            </p:cNvPr>
            <p:cNvSpPr/>
            <p:nvPr/>
          </p:nvSpPr>
          <p:spPr>
            <a:xfrm>
              <a:off x="2656283" y="6842236"/>
              <a:ext cx="399294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xiata Book" panose="020B0503060202020004"/>
                  <a:cs typeface="Axiata Bold" panose="020B0803060202020004" pitchFamily="34" charset="0"/>
                </a:rPr>
                <a:t>Frequently Asked Questions (FAQs)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0030762-D706-428F-9108-115FEDB2E342}"/>
              </a:ext>
            </a:extLst>
          </p:cNvPr>
          <p:cNvGrpSpPr/>
          <p:nvPr/>
        </p:nvGrpSpPr>
        <p:grpSpPr>
          <a:xfrm>
            <a:off x="2154383" y="1577098"/>
            <a:ext cx="4124497" cy="1371600"/>
            <a:chOff x="2154383" y="1771650"/>
            <a:chExt cx="4124497" cy="13716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57A3CEC-3FBE-4443-96D1-E2EA6168E51B}"/>
                </a:ext>
              </a:extLst>
            </p:cNvPr>
            <p:cNvSpPr/>
            <p:nvPr/>
          </p:nvSpPr>
          <p:spPr>
            <a:xfrm>
              <a:off x="2154383" y="1771650"/>
              <a:ext cx="209550" cy="1371600"/>
            </a:xfrm>
            <a:prstGeom prst="rect">
              <a:avLst/>
            </a:prstGeom>
            <a:solidFill>
              <a:srgbClr val="0F46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ok" panose="020B0503060202020004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E2AA592-2FBB-4153-8693-A66E0BD35245}"/>
                </a:ext>
              </a:extLst>
            </p:cNvPr>
            <p:cNvSpPr/>
            <p:nvPr/>
          </p:nvSpPr>
          <p:spPr>
            <a:xfrm>
              <a:off x="2656283" y="2130201"/>
              <a:ext cx="362259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IN" sz="2400" b="1" dirty="0">
                  <a:solidFill>
                    <a:srgbClr val="000000"/>
                  </a:solidFill>
                  <a:latin typeface="Axiata Book" panose="020B0503060202020004"/>
                  <a:cs typeface="Axiata Bold" panose="020B0803060202020004" pitchFamily="34" charset="0"/>
                </a:rPr>
                <a:t>Key information on CDI and IT checklist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294DBF4-645B-41F5-A8C4-B783E44B5DA3}"/>
              </a:ext>
            </a:extLst>
          </p:cNvPr>
          <p:cNvGrpSpPr/>
          <p:nvPr/>
        </p:nvGrpSpPr>
        <p:grpSpPr>
          <a:xfrm>
            <a:off x="2154383" y="8321525"/>
            <a:ext cx="4494844" cy="1371600"/>
            <a:chOff x="2154383" y="8603409"/>
            <a:chExt cx="4494844" cy="13716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FCA0779-B8C1-47B5-A98B-E07DC7D0C402}"/>
                </a:ext>
              </a:extLst>
            </p:cNvPr>
            <p:cNvSpPr/>
            <p:nvPr/>
          </p:nvSpPr>
          <p:spPr>
            <a:xfrm>
              <a:off x="2154383" y="8603409"/>
              <a:ext cx="209550" cy="1371600"/>
            </a:xfrm>
            <a:prstGeom prst="rect">
              <a:avLst/>
            </a:prstGeom>
            <a:solidFill>
              <a:srgbClr val="0F46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ok" panose="020B0503060202020004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AF17CFF-5D8C-4548-B80E-DDC0F76279FE}"/>
                </a:ext>
              </a:extLst>
            </p:cNvPr>
            <p:cNvSpPr/>
            <p:nvPr/>
          </p:nvSpPr>
          <p:spPr>
            <a:xfrm>
              <a:off x="2656283" y="8714613"/>
              <a:ext cx="399294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xiata Book" panose="020B0503060202020004"/>
                  <a:cs typeface="Axiata Bold" panose="020B0803060202020004" pitchFamily="34" charset="0"/>
                </a:rPr>
                <a:t>Key Contact Persons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A8DC66-968C-4B40-BFCB-63F042BD43BF}"/>
              </a:ext>
            </a:extLst>
          </p:cNvPr>
          <p:cNvGrpSpPr/>
          <p:nvPr/>
        </p:nvGrpSpPr>
        <p:grpSpPr>
          <a:xfrm>
            <a:off x="2154383" y="4949312"/>
            <a:ext cx="4494844" cy="1371600"/>
            <a:chOff x="2154383" y="3755231"/>
            <a:chExt cx="4494844" cy="13716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6636096-845F-4CDD-9D92-9C1E61BC2DEF}"/>
                </a:ext>
              </a:extLst>
            </p:cNvPr>
            <p:cNvSpPr/>
            <p:nvPr/>
          </p:nvSpPr>
          <p:spPr>
            <a:xfrm>
              <a:off x="2154383" y="3755231"/>
              <a:ext cx="209550" cy="1371600"/>
            </a:xfrm>
            <a:prstGeom prst="rect">
              <a:avLst/>
            </a:prstGeom>
            <a:solidFill>
              <a:srgbClr val="0F46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ok" panose="020B0503060202020004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951E7C0-DEF0-487A-8C25-45BB9EAB8FDA}"/>
                </a:ext>
              </a:extLst>
            </p:cNvPr>
            <p:cNvSpPr/>
            <p:nvPr/>
          </p:nvSpPr>
          <p:spPr>
            <a:xfrm>
              <a:off x="2656283" y="3840866"/>
              <a:ext cx="399294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xiata Book" panose="020B0503060202020004"/>
                  <a:cs typeface="Axiata Bold" panose="020B0803060202020004" pitchFamily="34" charset="0"/>
                </a:rPr>
                <a:t>Step-by-Step Guide</a:t>
              </a:r>
            </a:p>
            <a:p>
              <a:pPr marL="0" marR="0" lvl="0" indent="0" algn="l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xiata Book" panose="020B0503060202020004"/>
                  <a:cs typeface="Axiata Bold" panose="020B0803060202020004" pitchFamily="34" charset="0"/>
                </a:rPr>
                <a:t>through the platforms (Manager)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8640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4492252-F6BF-4566-9BF3-FD183AA67682}"/>
              </a:ext>
            </a:extLst>
          </p:cNvPr>
          <p:cNvSpPr/>
          <p:nvPr/>
        </p:nvSpPr>
        <p:spPr>
          <a:xfrm>
            <a:off x="544412" y="1962151"/>
            <a:ext cx="6832800" cy="342965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>
              <a:spcAft>
                <a:spcPts val="600"/>
              </a:spcAft>
              <a:buClr>
                <a:srgbClr val="C40D42"/>
              </a:buClr>
              <a:buSzPct val="80000"/>
            </a:pP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After closing the CDI window, you would be able to access the self ratings for knowledge competencies.</a:t>
            </a:r>
          </a:p>
          <a:p>
            <a:pPr algn="just">
              <a:spcAft>
                <a:spcPts val="600"/>
              </a:spcAft>
              <a:buClr>
                <a:srgbClr val="C40D42"/>
              </a:buClr>
              <a:buSzPct val="80000"/>
            </a:pP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The knowledge competencies will be rated across </a:t>
            </a:r>
            <a:r>
              <a:rPr lang="en-IN" sz="1600">
                <a:solidFill>
                  <a:schemeClr val="tx1"/>
                </a:solidFill>
                <a:latin typeface="Axiata Book" panose="020B0503060202020004"/>
              </a:rPr>
              <a:t>2</a:t>
            </a: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 clusters – Products and Solutions, and Role Specific Skills. You will have to rate yourself on a scale of –  Basic Knowledge (B), Working Knowledge (W), Extensive Experience (EE) and Expert (E). </a:t>
            </a:r>
          </a:p>
          <a:p>
            <a:pPr marL="285750" indent="-285750">
              <a:spcAft>
                <a:spcPts val="600"/>
              </a:spcAft>
              <a:buClr>
                <a:srgbClr val="C40D42"/>
              </a:buClr>
              <a:buSzPct val="80000"/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To rate yourself, drag the blue button to the relevant scale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2757D5-6C4B-4C35-AA20-91247BDA937B}"/>
              </a:ext>
            </a:extLst>
          </p:cNvPr>
          <p:cNvSpPr/>
          <p:nvPr/>
        </p:nvSpPr>
        <p:spPr>
          <a:xfrm>
            <a:off x="0" y="416379"/>
            <a:ext cx="7921625" cy="744374"/>
          </a:xfrm>
          <a:prstGeom prst="rect">
            <a:avLst/>
          </a:prstGeom>
          <a:solidFill>
            <a:srgbClr val="C40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3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xiata Bold" panose="020B08030602020200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7B08AA-575C-43A8-8D61-D4BE7F09EE7A}"/>
              </a:ext>
            </a:extLst>
          </p:cNvPr>
          <p:cNvSpPr/>
          <p:nvPr/>
        </p:nvSpPr>
        <p:spPr>
          <a:xfrm>
            <a:off x="0" y="519427"/>
            <a:ext cx="7921625" cy="1146157"/>
          </a:xfrm>
          <a:prstGeom prst="rect">
            <a:avLst/>
          </a:prstGeom>
          <a:solidFill>
            <a:srgbClr val="EC6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2" lvl="0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18.   </a:t>
            </a:r>
            <a:r>
              <a:rPr lang="en-IN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How to perform Self Ratings? 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xiata Bold" panose="020B0803060202020004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7C72BF-AB60-406E-90B6-E259C5E38EEA}"/>
              </a:ext>
            </a:extLst>
          </p:cNvPr>
          <p:cNvSpPr/>
          <p:nvPr/>
        </p:nvSpPr>
        <p:spPr>
          <a:xfrm>
            <a:off x="544412" y="3676979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A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5114F57-8A64-4294-B115-DE1AEF0638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0" b="6660"/>
          <a:stretch/>
        </p:blipFill>
        <p:spPr>
          <a:xfrm>
            <a:off x="544412" y="3994403"/>
            <a:ext cx="6567588" cy="293522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46BA172-33DB-4211-834C-D9A24485FAD2}"/>
              </a:ext>
            </a:extLst>
          </p:cNvPr>
          <p:cNvSpPr/>
          <p:nvPr/>
        </p:nvSpPr>
        <p:spPr>
          <a:xfrm>
            <a:off x="2126832" y="5304766"/>
            <a:ext cx="4595701" cy="1624866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323CC4C-7A50-4F18-B0C8-1FFBE6D76A46}"/>
              </a:ext>
            </a:extLst>
          </p:cNvPr>
          <p:cNvSpPr/>
          <p:nvPr/>
        </p:nvSpPr>
        <p:spPr>
          <a:xfrm>
            <a:off x="2019552" y="5213710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88986D0-9A2A-4FBA-AB71-6846F7E356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1" r="80549" b="86951"/>
          <a:stretch/>
        </p:blipFill>
        <p:spPr>
          <a:xfrm>
            <a:off x="544412" y="4002948"/>
            <a:ext cx="1202846" cy="425450"/>
          </a:xfrm>
          <a:prstGeom prst="rect">
            <a:avLst/>
          </a:prstGeom>
          <a:ln w="3175">
            <a:solidFill>
              <a:schemeClr val="bg1">
                <a:lumMod val="95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D4BFB2-F2C3-48D4-869C-7107B60D54A7}"/>
              </a:ext>
            </a:extLst>
          </p:cNvPr>
          <p:cNvSpPr/>
          <p:nvPr/>
        </p:nvSpPr>
        <p:spPr>
          <a:xfrm>
            <a:off x="465457" y="7106635"/>
            <a:ext cx="66465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C40D42"/>
              </a:buClr>
              <a:buSzPct val="80000"/>
            </a:pPr>
            <a:r>
              <a:rPr lang="en-IN" sz="1600" i="1" dirty="0">
                <a:latin typeface="Axiata Book" panose="020B0503060202020004"/>
              </a:rPr>
              <a:t>Note: Once you have submitted your self-ratings, your Manager will be automatically notified (via email) to perform Manager ratings</a:t>
            </a:r>
          </a:p>
        </p:txBody>
      </p:sp>
    </p:spTree>
    <p:extLst>
      <p:ext uri="{BB962C8B-B14F-4D97-AF65-F5344CB8AC3E}">
        <p14:creationId xmlns:p14="http://schemas.microsoft.com/office/powerpoint/2010/main" val="113123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4492252-F6BF-4566-9BF3-FD183AA67682}"/>
              </a:ext>
            </a:extLst>
          </p:cNvPr>
          <p:cNvSpPr/>
          <p:nvPr/>
        </p:nvSpPr>
        <p:spPr>
          <a:xfrm>
            <a:off x="544412" y="1962151"/>
            <a:ext cx="6832800" cy="342965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spcAft>
                <a:spcPts val="60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After completion of the entire process, you will receive an email indicating the availability of your detailed individual report. Click </a:t>
            </a:r>
            <a:r>
              <a:rPr lang="en-IN" sz="1600" b="1" dirty="0">
                <a:solidFill>
                  <a:schemeClr val="tx1"/>
                </a:solidFill>
                <a:latin typeface="Axiata Book" panose="020B0503060202020004"/>
              </a:rPr>
              <a:t>“Evaluation”</a:t>
            </a: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 &gt; </a:t>
            </a:r>
            <a:r>
              <a:rPr lang="en-IN" sz="1600" b="1" dirty="0">
                <a:solidFill>
                  <a:schemeClr val="tx1"/>
                </a:solidFill>
                <a:latin typeface="Axiata Book" panose="020B0503060202020004"/>
              </a:rPr>
              <a:t>“View Report”</a:t>
            </a: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 to access your report accordingly</a:t>
            </a:r>
          </a:p>
          <a:p>
            <a:pPr>
              <a:spcAft>
                <a:spcPts val="600"/>
              </a:spcAft>
              <a:buClr>
                <a:srgbClr val="C40D42"/>
              </a:buClr>
              <a:buSzPct val="80000"/>
            </a:pP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Note: This will only be available once your manager have completed their Manager’s rating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2757D5-6C4B-4C35-AA20-91247BDA937B}"/>
              </a:ext>
            </a:extLst>
          </p:cNvPr>
          <p:cNvSpPr/>
          <p:nvPr/>
        </p:nvSpPr>
        <p:spPr>
          <a:xfrm>
            <a:off x="0" y="416379"/>
            <a:ext cx="7921625" cy="744374"/>
          </a:xfrm>
          <a:prstGeom prst="rect">
            <a:avLst/>
          </a:prstGeom>
          <a:solidFill>
            <a:srgbClr val="C40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3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xiata Bold" panose="020B08030602020200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7B08AA-575C-43A8-8D61-D4BE7F09EE7A}"/>
              </a:ext>
            </a:extLst>
          </p:cNvPr>
          <p:cNvSpPr/>
          <p:nvPr/>
        </p:nvSpPr>
        <p:spPr>
          <a:xfrm>
            <a:off x="0" y="519427"/>
            <a:ext cx="7921625" cy="1146157"/>
          </a:xfrm>
          <a:prstGeom prst="rect">
            <a:avLst/>
          </a:prstGeom>
          <a:solidFill>
            <a:srgbClr val="EC6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2" lvl="0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19.   </a:t>
            </a:r>
            <a:r>
              <a:rPr lang="en-IN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When to access the CDI report?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xiata Bold" panose="020B08030602020200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7AFF4E-7152-44FB-9ADD-BF28D6752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780" y="6685993"/>
            <a:ext cx="5932948" cy="371323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1EF1FD8-4831-4F7F-A333-3AEEA195E004}"/>
              </a:ext>
            </a:extLst>
          </p:cNvPr>
          <p:cNvSpPr/>
          <p:nvPr/>
        </p:nvSpPr>
        <p:spPr>
          <a:xfrm>
            <a:off x="608854" y="2042276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471ABE-56AC-4D30-B54A-565BA72F61D3}"/>
              </a:ext>
            </a:extLst>
          </p:cNvPr>
          <p:cNvSpPr/>
          <p:nvPr/>
        </p:nvSpPr>
        <p:spPr>
          <a:xfrm>
            <a:off x="544412" y="6282100"/>
            <a:ext cx="6832800" cy="37897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  <a:buClr>
                <a:srgbClr val="C40D42"/>
              </a:buClr>
              <a:buSzPct val="80000"/>
            </a:pPr>
            <a:r>
              <a:rPr lang="en-US" sz="1600" b="1" dirty="0">
                <a:solidFill>
                  <a:schemeClr val="tx1"/>
                </a:solidFill>
                <a:latin typeface="Axiata Medium"/>
              </a:rPr>
              <a:t>Sample of detailed individual CDI Report:</a:t>
            </a:r>
            <a:endParaRPr lang="en-IN" sz="1600" b="1" dirty="0">
              <a:solidFill>
                <a:schemeClr val="tx1"/>
              </a:solidFill>
              <a:latin typeface="Axiata Book" panose="020B05030602020200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DC05FD-D869-481D-A27C-400CB81795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94" t="14530" r="9276" b="8502"/>
          <a:stretch/>
        </p:blipFill>
        <p:spPr>
          <a:xfrm>
            <a:off x="1320800" y="3354153"/>
            <a:ext cx="5280024" cy="284573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EA83C9F-DD8E-4260-AF8C-B581C04BE1AD}"/>
              </a:ext>
            </a:extLst>
          </p:cNvPr>
          <p:cNvSpPr/>
          <p:nvPr/>
        </p:nvSpPr>
        <p:spPr>
          <a:xfrm>
            <a:off x="2944812" y="5960921"/>
            <a:ext cx="484188" cy="251423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48A067-4CFA-4F5F-84A8-C114175C63B0}"/>
              </a:ext>
            </a:extLst>
          </p:cNvPr>
          <p:cNvSpPr/>
          <p:nvPr/>
        </p:nvSpPr>
        <p:spPr>
          <a:xfrm>
            <a:off x="1312333" y="3775855"/>
            <a:ext cx="973667" cy="251423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A2E3428-52D8-47CE-9E2D-0FB2C111C00D}"/>
              </a:ext>
            </a:extLst>
          </p:cNvPr>
          <p:cNvSpPr/>
          <p:nvPr/>
        </p:nvSpPr>
        <p:spPr>
          <a:xfrm>
            <a:off x="1176340" y="3636923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712884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B3D02CE-6AC8-4D42-8A42-B34EBC574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33" y="3241309"/>
            <a:ext cx="6940080" cy="33795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B2757D5-6C4B-4C35-AA20-91247BDA937B}"/>
              </a:ext>
            </a:extLst>
          </p:cNvPr>
          <p:cNvSpPr/>
          <p:nvPr/>
        </p:nvSpPr>
        <p:spPr>
          <a:xfrm>
            <a:off x="0" y="416379"/>
            <a:ext cx="7921625" cy="744374"/>
          </a:xfrm>
          <a:prstGeom prst="rect">
            <a:avLst/>
          </a:prstGeom>
          <a:solidFill>
            <a:srgbClr val="C40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3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xiata Bold" panose="020B08030602020200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7B08AA-575C-43A8-8D61-D4BE7F09EE7A}"/>
              </a:ext>
            </a:extLst>
          </p:cNvPr>
          <p:cNvSpPr/>
          <p:nvPr/>
        </p:nvSpPr>
        <p:spPr>
          <a:xfrm>
            <a:off x="0" y="519427"/>
            <a:ext cx="7921625" cy="1146157"/>
          </a:xfrm>
          <a:prstGeom prst="rect">
            <a:avLst/>
          </a:prstGeom>
          <a:solidFill>
            <a:srgbClr val="EC6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2" lvl="0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20. Where can I view my skill gaps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457F37-3562-42F1-B521-A4DFD7F364DF}"/>
              </a:ext>
            </a:extLst>
          </p:cNvPr>
          <p:cNvSpPr/>
          <p:nvPr/>
        </p:nvSpPr>
        <p:spPr>
          <a:xfrm>
            <a:off x="544412" y="1997231"/>
            <a:ext cx="6832800" cy="105077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/>
                <a:ea typeface="+mn-ea"/>
                <a:cs typeface="+mn-cs"/>
              </a:rPr>
              <a:t>Click “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/>
                <a:ea typeface="+mn-ea"/>
                <a:cs typeface="+mn-cs"/>
              </a:rPr>
              <a:t>Skill Gaps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/>
                <a:ea typeface="+mn-ea"/>
                <a:cs typeface="+mn-cs"/>
              </a:rPr>
              <a:t>” to view your skill gaps for each competency – current level vs required level. </a:t>
            </a:r>
          </a:p>
          <a:p>
            <a:pPr marL="342900" lvl="0" indent="-342900">
              <a:spcAft>
                <a:spcPts val="60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solidFill>
                  <a:srgbClr val="000000"/>
                </a:solidFill>
                <a:latin typeface="Axiata Medium"/>
              </a:rPr>
              <a:t>Your required (target) level and the current level will be highlighted based on your CDI results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FE2654-9F87-4F96-9A4A-E0B7D7402738}"/>
              </a:ext>
            </a:extLst>
          </p:cNvPr>
          <p:cNvSpPr/>
          <p:nvPr/>
        </p:nvSpPr>
        <p:spPr>
          <a:xfrm>
            <a:off x="544412" y="3964360"/>
            <a:ext cx="927944" cy="397097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1B269FF-138E-4168-8528-1B3309A34CB1}"/>
              </a:ext>
            </a:extLst>
          </p:cNvPr>
          <p:cNvSpPr/>
          <p:nvPr/>
        </p:nvSpPr>
        <p:spPr>
          <a:xfrm>
            <a:off x="567169" y="2013027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ld" panose="020B0803060202020004" pitchFamily="34" charset="0"/>
                <a:ea typeface="+mn-ea"/>
                <a:cs typeface="Axiata Bold" panose="020B0803060202020004" pitchFamily="34" charset="0"/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388A359-C53D-47BD-80E4-8FD50CD44E5A}"/>
              </a:ext>
            </a:extLst>
          </p:cNvPr>
          <p:cNvSpPr/>
          <p:nvPr/>
        </p:nvSpPr>
        <p:spPr>
          <a:xfrm>
            <a:off x="437132" y="3858552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ld" panose="020B0803060202020004" pitchFamily="34" charset="0"/>
                <a:ea typeface="+mn-ea"/>
                <a:cs typeface="Axiata Bold" panose="020B0803060202020004" pitchFamily="34" charset="0"/>
              </a:rPr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A4C8B1-1F05-404F-8CEB-CAF2B58DD828}"/>
              </a:ext>
            </a:extLst>
          </p:cNvPr>
          <p:cNvSpPr/>
          <p:nvPr/>
        </p:nvSpPr>
        <p:spPr>
          <a:xfrm>
            <a:off x="5516880" y="3241308"/>
            <a:ext cx="792480" cy="1724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80040A0-2981-4DEC-A867-289A0996B45C}"/>
              </a:ext>
            </a:extLst>
          </p:cNvPr>
          <p:cNvSpPr/>
          <p:nvPr/>
        </p:nvSpPr>
        <p:spPr>
          <a:xfrm>
            <a:off x="567169" y="2583684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ld" panose="020B0803060202020004" pitchFamily="34" charset="0"/>
                <a:ea typeface="+mn-ea"/>
                <a:cs typeface="Axiata Bold" panose="020B0803060202020004" pitchFamily="34" charset="0"/>
              </a:rPr>
              <a:t>B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3744110-CF58-4274-ABE5-4D0CB2AA216B}"/>
              </a:ext>
            </a:extLst>
          </p:cNvPr>
          <p:cNvSpPr/>
          <p:nvPr/>
        </p:nvSpPr>
        <p:spPr>
          <a:xfrm>
            <a:off x="1969352" y="4558720"/>
            <a:ext cx="1932088" cy="397097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11B0D24-C58E-4D29-8CAE-E2688591DA45}"/>
              </a:ext>
            </a:extLst>
          </p:cNvPr>
          <p:cNvSpPr/>
          <p:nvPr/>
        </p:nvSpPr>
        <p:spPr>
          <a:xfrm>
            <a:off x="1862072" y="4452912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ld" panose="020B0803060202020004" pitchFamily="34" charset="0"/>
                <a:ea typeface="+mn-ea"/>
                <a:cs typeface="Axiata Bold" panose="020B08030602020200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7390577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B2757D5-6C4B-4C35-AA20-91247BDA937B}"/>
              </a:ext>
            </a:extLst>
          </p:cNvPr>
          <p:cNvSpPr/>
          <p:nvPr/>
        </p:nvSpPr>
        <p:spPr>
          <a:xfrm>
            <a:off x="0" y="416379"/>
            <a:ext cx="7921625" cy="744374"/>
          </a:xfrm>
          <a:prstGeom prst="rect">
            <a:avLst/>
          </a:prstGeom>
          <a:solidFill>
            <a:srgbClr val="C40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3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xiata Bold" panose="020B08030602020200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7B08AA-575C-43A8-8D61-D4BE7F09EE7A}"/>
              </a:ext>
            </a:extLst>
          </p:cNvPr>
          <p:cNvSpPr/>
          <p:nvPr/>
        </p:nvSpPr>
        <p:spPr>
          <a:xfrm>
            <a:off x="0" y="519427"/>
            <a:ext cx="7921625" cy="1146157"/>
          </a:xfrm>
          <a:prstGeom prst="rect">
            <a:avLst/>
          </a:prstGeom>
          <a:solidFill>
            <a:srgbClr val="EC6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2" lvl="0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20.   </a:t>
            </a:r>
            <a:r>
              <a:rPr lang="en-IN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Where can I view and start my learning journey? (1/6)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xiata Bold" panose="020B08030602020200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CB32B1-C0D1-45FC-B0F8-D59B2BA0A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412" y="3070119"/>
            <a:ext cx="6832403" cy="29485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4C8188C-3919-4F32-944A-26A7D6350FC5}"/>
              </a:ext>
            </a:extLst>
          </p:cNvPr>
          <p:cNvSpPr/>
          <p:nvPr/>
        </p:nvSpPr>
        <p:spPr>
          <a:xfrm>
            <a:off x="10028767" y="4115222"/>
            <a:ext cx="990600" cy="251423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76D255-7EF9-43F1-B90B-0E9A5E7E2E9B}"/>
              </a:ext>
            </a:extLst>
          </p:cNvPr>
          <p:cNvSpPr/>
          <p:nvPr/>
        </p:nvSpPr>
        <p:spPr>
          <a:xfrm>
            <a:off x="8566150" y="3927215"/>
            <a:ext cx="955675" cy="282729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E629233-0C24-4E17-A521-5099A6B6B487}"/>
              </a:ext>
            </a:extLst>
          </p:cNvPr>
          <p:cNvSpPr/>
          <p:nvPr/>
        </p:nvSpPr>
        <p:spPr>
          <a:xfrm>
            <a:off x="8457180" y="3821407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ld" panose="020B0803060202020004" pitchFamily="34" charset="0"/>
                <a:ea typeface="+mn-ea"/>
                <a:cs typeface="Axiata Bold" panose="020B0803060202020004" pitchFamily="34" charset="0"/>
              </a:rPr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745E086-6FA0-4878-A9EE-236163585626}"/>
              </a:ext>
            </a:extLst>
          </p:cNvPr>
          <p:cNvSpPr/>
          <p:nvPr/>
        </p:nvSpPr>
        <p:spPr>
          <a:xfrm>
            <a:off x="9943832" y="3991644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ld" panose="020B0803060202020004" pitchFamily="34" charset="0"/>
                <a:ea typeface="+mn-ea"/>
                <a:cs typeface="Axiata Bold" panose="020B0803060202020004" pitchFamily="34" charset="0"/>
              </a:rPr>
              <a:t>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174B00-0D13-4659-AC88-9E53D6A3434C}"/>
              </a:ext>
            </a:extLst>
          </p:cNvPr>
          <p:cNvSpPr/>
          <p:nvPr/>
        </p:nvSpPr>
        <p:spPr>
          <a:xfrm>
            <a:off x="10028767" y="4412038"/>
            <a:ext cx="1401233" cy="3847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2D7248-9B42-461E-A6EF-1C3C7FD4EAF4}"/>
              </a:ext>
            </a:extLst>
          </p:cNvPr>
          <p:cNvSpPr/>
          <p:nvPr/>
        </p:nvSpPr>
        <p:spPr>
          <a:xfrm>
            <a:off x="13159220" y="5726488"/>
            <a:ext cx="1623580" cy="2922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6D8075-5023-4581-9AA9-B02C00900214}"/>
              </a:ext>
            </a:extLst>
          </p:cNvPr>
          <p:cNvSpPr/>
          <p:nvPr/>
        </p:nvSpPr>
        <p:spPr>
          <a:xfrm>
            <a:off x="544412" y="1965959"/>
            <a:ext cx="6832800" cy="536295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/>
                <a:ea typeface="+mn-ea"/>
                <a:cs typeface="+mn-cs"/>
              </a:rPr>
              <a:t>Click “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/>
                <a:ea typeface="+mn-ea"/>
                <a:cs typeface="+mn-cs"/>
              </a:rPr>
              <a:t>Journey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/>
                <a:ea typeface="+mn-ea"/>
                <a:cs typeface="+mn-cs"/>
              </a:rPr>
              <a:t>” tab to view your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/>
                <a:ea typeface="+mn-ea"/>
                <a:cs typeface="+mn-cs"/>
              </a:rPr>
              <a:t>personalised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/>
                <a:ea typeface="+mn-ea"/>
                <a:cs typeface="+mn-cs"/>
              </a:rPr>
              <a:t> learning journey</a:t>
            </a:r>
          </a:p>
          <a:p>
            <a:pPr marL="342900" marR="0" lvl="0" indent="-34290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/>
                <a:ea typeface="+mn-ea"/>
                <a:cs typeface="+mn-cs"/>
              </a:rPr>
              <a:t>Your journey tab is split into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/>
                <a:ea typeface="+mn-ea"/>
                <a:cs typeface="+mn-cs"/>
              </a:rPr>
              <a:t>two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/>
                <a:ea typeface="+mn-ea"/>
                <a:cs typeface="+mn-cs"/>
              </a:rPr>
              <a:t> tabs:</a:t>
            </a:r>
          </a:p>
          <a:p>
            <a:pPr marL="817905" lvl="1" indent="-342900"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sz="1600" b="1" dirty="0">
                <a:solidFill>
                  <a:srgbClr val="000000"/>
                </a:solidFill>
                <a:latin typeface="Axiata Medium"/>
              </a:rPr>
              <a:t>Mandatory Courses: </a:t>
            </a:r>
            <a:r>
              <a:rPr lang="en-US" sz="1600" dirty="0">
                <a:solidFill>
                  <a:srgbClr val="000000"/>
                </a:solidFill>
                <a:latin typeface="Axiata Medium"/>
              </a:rPr>
              <a:t>Courses that are </a:t>
            </a:r>
            <a:r>
              <a:rPr lang="en-US" sz="1600" dirty="0" err="1">
                <a:solidFill>
                  <a:srgbClr val="000000"/>
                </a:solidFill>
                <a:latin typeface="Axiata Medium"/>
              </a:rPr>
              <a:t>standardised</a:t>
            </a:r>
            <a:r>
              <a:rPr lang="en-US" sz="1600" dirty="0">
                <a:solidFill>
                  <a:srgbClr val="000000"/>
                </a:solidFill>
                <a:latin typeface="Axiata Medium"/>
              </a:rPr>
              <a:t> across participants within the same role</a:t>
            </a:r>
          </a:p>
          <a:p>
            <a:pPr marL="817905" marR="0" lvl="1" indent="-34290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/>
                <a:ea typeface="+mn-ea"/>
                <a:cs typeface="+mn-cs"/>
              </a:rPr>
              <a:t>Current Role Journey: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/>
                <a:ea typeface="+mn-ea"/>
                <a:cs typeface="+mn-cs"/>
              </a:rPr>
              <a:t>Courses that have been curated based on your skill gaps</a:t>
            </a:r>
          </a:p>
          <a:p>
            <a:pPr marL="0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/>
                <a:ea typeface="+mn-ea"/>
                <a:cs typeface="+mn-cs"/>
              </a:rPr>
              <a:t>Note: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/>
                <a:ea typeface="+mn-ea"/>
                <a:cs typeface="+mn-cs"/>
              </a:rPr>
              <a:t>You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/>
                <a:ea typeface="+mn-ea"/>
                <a:cs typeface="+mn-cs"/>
              </a:rPr>
              <a:t>MUST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/>
                <a:ea typeface="+mn-ea"/>
                <a:cs typeface="+mn-cs"/>
              </a:rPr>
              <a:t> complete all courses (learning modules) in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/>
                <a:ea typeface="+mn-ea"/>
                <a:cs typeface="+mn-cs"/>
              </a:rPr>
              <a:t>BOTH tabs</a:t>
            </a:r>
          </a:p>
          <a:p>
            <a:pPr marL="342900" marR="0" lvl="0" indent="-34290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/>
                <a:ea typeface="+mn-ea"/>
                <a:cs typeface="+mn-cs"/>
              </a:rPr>
              <a:t>Click “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/>
                <a:ea typeface="+mn-ea"/>
                <a:cs typeface="+mn-cs"/>
              </a:rPr>
              <a:t>Learn More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/>
                <a:ea typeface="+mn-ea"/>
                <a:cs typeface="+mn-cs"/>
              </a:rPr>
              <a:t>” to begin a course. You will be re-directed to the respective course provider’s platform</a:t>
            </a:r>
          </a:p>
          <a:p>
            <a:pPr marL="342900" marR="0" lvl="0" indent="-34290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/>
                <a:ea typeface="+mn-ea"/>
                <a:cs typeface="+mn-cs"/>
              </a:rPr>
              <a:t>Your learning journey consists of curated content modules from LinkedIn, Coursera or other content sources. 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C7C7B60-067A-41AD-8B18-A3EEBAB7AC9B}"/>
              </a:ext>
            </a:extLst>
          </p:cNvPr>
          <p:cNvSpPr/>
          <p:nvPr/>
        </p:nvSpPr>
        <p:spPr>
          <a:xfrm>
            <a:off x="608855" y="2033543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ld" panose="020B0803060202020004" pitchFamily="34" charset="0"/>
                <a:ea typeface="+mn-ea"/>
                <a:cs typeface="Axiata Bold" panose="020B0803060202020004" pitchFamily="34" charset="0"/>
              </a:rPr>
              <a:t>A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75C6745-DAFF-4325-9E76-24214F7275F6}"/>
              </a:ext>
            </a:extLst>
          </p:cNvPr>
          <p:cNvSpPr/>
          <p:nvPr/>
        </p:nvSpPr>
        <p:spPr>
          <a:xfrm>
            <a:off x="608854" y="2350967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ld" panose="020B0803060202020004" pitchFamily="34" charset="0"/>
                <a:ea typeface="+mn-ea"/>
                <a:cs typeface="Axiata Bold" panose="020B0803060202020004" pitchFamily="34" charset="0"/>
              </a:rPr>
              <a:t>B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67BAC0C-56BB-47E3-B89D-84DE5D89CF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12" y="5441212"/>
            <a:ext cx="6830568" cy="29530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C8977EB-7C98-48CD-A3C9-EF0E412187B8}"/>
              </a:ext>
            </a:extLst>
          </p:cNvPr>
          <p:cNvSpPr/>
          <p:nvPr/>
        </p:nvSpPr>
        <p:spPr>
          <a:xfrm>
            <a:off x="5118100" y="5585916"/>
            <a:ext cx="2228850" cy="282729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B97D627-B295-45D0-A478-2D43B81764CF}"/>
              </a:ext>
            </a:extLst>
          </p:cNvPr>
          <p:cNvSpPr/>
          <p:nvPr/>
        </p:nvSpPr>
        <p:spPr>
          <a:xfrm>
            <a:off x="5008588" y="5480108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ld" panose="020B0803060202020004" pitchFamily="34" charset="0"/>
                <a:ea typeface="+mn-ea"/>
                <a:cs typeface="Axiata Bold" panose="020B0803060202020004" pitchFamily="34" charset="0"/>
              </a:rPr>
              <a:t>B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1B2FD2F-5B94-4049-9CE5-33ACD0E6F057}"/>
              </a:ext>
            </a:extLst>
          </p:cNvPr>
          <p:cNvSpPr/>
          <p:nvPr/>
        </p:nvSpPr>
        <p:spPr>
          <a:xfrm>
            <a:off x="562957" y="6218585"/>
            <a:ext cx="1060557" cy="282729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DB7FB8A-0A40-414D-AD28-966028DA2728}"/>
              </a:ext>
            </a:extLst>
          </p:cNvPr>
          <p:cNvSpPr/>
          <p:nvPr/>
        </p:nvSpPr>
        <p:spPr>
          <a:xfrm>
            <a:off x="489283" y="6112777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ld" panose="020B0803060202020004" pitchFamily="34" charset="0"/>
                <a:ea typeface="+mn-ea"/>
                <a:cs typeface="Axiata Bold" panose="020B0803060202020004" pitchFamily="34" charset="0"/>
              </a:rPr>
              <a:t>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B724AE1-0150-4A6A-89ED-86F0B1B7DBDA}"/>
              </a:ext>
            </a:extLst>
          </p:cNvPr>
          <p:cNvSpPr/>
          <p:nvPr/>
        </p:nvSpPr>
        <p:spPr>
          <a:xfrm>
            <a:off x="5035575" y="6919754"/>
            <a:ext cx="461539" cy="168363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30C6A06-73BF-4860-8777-22EBBB0BC721}"/>
              </a:ext>
            </a:extLst>
          </p:cNvPr>
          <p:cNvSpPr/>
          <p:nvPr/>
        </p:nvSpPr>
        <p:spPr>
          <a:xfrm>
            <a:off x="4928295" y="6787053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ld" panose="020B0803060202020004" pitchFamily="34" charset="0"/>
                <a:ea typeface="+mn-ea"/>
                <a:cs typeface="Axiata Bold" panose="020B0803060202020004" pitchFamily="34" charset="0"/>
              </a:rPr>
              <a:t>C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A08D93B-98E6-42D5-9AFC-569DFCBE7D18}"/>
              </a:ext>
            </a:extLst>
          </p:cNvPr>
          <p:cNvSpPr/>
          <p:nvPr/>
        </p:nvSpPr>
        <p:spPr>
          <a:xfrm>
            <a:off x="608854" y="4105704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ld" panose="020B0803060202020004" pitchFamily="34" charset="0"/>
                <a:ea typeface="+mn-ea"/>
                <a:cs typeface="Axiata Bold" panose="020B0803060202020004" pitchFamily="34" charset="0"/>
              </a:rPr>
              <a:t>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2061E4-A7D7-42EA-999F-1FBA14EF2E3E}"/>
              </a:ext>
            </a:extLst>
          </p:cNvPr>
          <p:cNvSpPr/>
          <p:nvPr/>
        </p:nvSpPr>
        <p:spPr>
          <a:xfrm>
            <a:off x="2023459" y="7354082"/>
            <a:ext cx="1962481" cy="2166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Sales Prospecting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7BB8934-996A-4032-8F5E-CE5C160DF6A4}"/>
              </a:ext>
            </a:extLst>
          </p:cNvPr>
          <p:cNvSpPr/>
          <p:nvPr/>
        </p:nvSpPr>
        <p:spPr>
          <a:xfrm>
            <a:off x="5035574" y="6257166"/>
            <a:ext cx="1958861" cy="2473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Art of Negotiation</a:t>
            </a:r>
          </a:p>
        </p:txBody>
      </p:sp>
    </p:spTree>
    <p:extLst>
      <p:ext uri="{BB962C8B-B14F-4D97-AF65-F5344CB8AC3E}">
        <p14:creationId xmlns:p14="http://schemas.microsoft.com/office/powerpoint/2010/main" val="1354993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B2757D5-6C4B-4C35-AA20-91247BDA937B}"/>
              </a:ext>
            </a:extLst>
          </p:cNvPr>
          <p:cNvSpPr/>
          <p:nvPr/>
        </p:nvSpPr>
        <p:spPr>
          <a:xfrm>
            <a:off x="0" y="416379"/>
            <a:ext cx="7921625" cy="744374"/>
          </a:xfrm>
          <a:prstGeom prst="rect">
            <a:avLst/>
          </a:prstGeom>
          <a:solidFill>
            <a:srgbClr val="C40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3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xiata Bold" panose="020B08030602020200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7B08AA-575C-43A8-8D61-D4BE7F09EE7A}"/>
              </a:ext>
            </a:extLst>
          </p:cNvPr>
          <p:cNvSpPr/>
          <p:nvPr/>
        </p:nvSpPr>
        <p:spPr>
          <a:xfrm>
            <a:off x="0" y="519427"/>
            <a:ext cx="7921625" cy="1146157"/>
          </a:xfrm>
          <a:prstGeom prst="rect">
            <a:avLst/>
          </a:prstGeom>
          <a:solidFill>
            <a:srgbClr val="EC6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2" lvl="0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20.   </a:t>
            </a:r>
            <a:r>
              <a:rPr lang="en-IN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Where can I view and start my learning journey? (2/6)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xiata Bold" panose="020B08030602020200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CB32B1-C0D1-45FC-B0F8-D59B2BA0A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412" y="3070119"/>
            <a:ext cx="6832403" cy="29485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4C8188C-3919-4F32-944A-26A7D6350FC5}"/>
              </a:ext>
            </a:extLst>
          </p:cNvPr>
          <p:cNvSpPr/>
          <p:nvPr/>
        </p:nvSpPr>
        <p:spPr>
          <a:xfrm>
            <a:off x="10028767" y="4115222"/>
            <a:ext cx="990600" cy="251423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76D255-7EF9-43F1-B90B-0E9A5E7E2E9B}"/>
              </a:ext>
            </a:extLst>
          </p:cNvPr>
          <p:cNvSpPr/>
          <p:nvPr/>
        </p:nvSpPr>
        <p:spPr>
          <a:xfrm>
            <a:off x="8566150" y="3927215"/>
            <a:ext cx="955675" cy="282729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E629233-0C24-4E17-A521-5099A6B6B487}"/>
              </a:ext>
            </a:extLst>
          </p:cNvPr>
          <p:cNvSpPr/>
          <p:nvPr/>
        </p:nvSpPr>
        <p:spPr>
          <a:xfrm>
            <a:off x="8457180" y="3821407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ld" panose="020B0803060202020004" pitchFamily="34" charset="0"/>
                <a:ea typeface="+mn-ea"/>
                <a:cs typeface="Axiata Bold" panose="020B0803060202020004" pitchFamily="34" charset="0"/>
              </a:rPr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745E086-6FA0-4878-A9EE-236163585626}"/>
              </a:ext>
            </a:extLst>
          </p:cNvPr>
          <p:cNvSpPr/>
          <p:nvPr/>
        </p:nvSpPr>
        <p:spPr>
          <a:xfrm>
            <a:off x="9943832" y="3991644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ld" panose="020B0803060202020004" pitchFamily="34" charset="0"/>
                <a:ea typeface="+mn-ea"/>
                <a:cs typeface="Axiata Bold" panose="020B0803060202020004" pitchFamily="34" charset="0"/>
              </a:rPr>
              <a:t>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174B00-0D13-4659-AC88-9E53D6A3434C}"/>
              </a:ext>
            </a:extLst>
          </p:cNvPr>
          <p:cNvSpPr/>
          <p:nvPr/>
        </p:nvSpPr>
        <p:spPr>
          <a:xfrm>
            <a:off x="10028767" y="4412038"/>
            <a:ext cx="1401233" cy="3847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2D7248-9B42-461E-A6EF-1C3C7FD4EAF4}"/>
              </a:ext>
            </a:extLst>
          </p:cNvPr>
          <p:cNvSpPr/>
          <p:nvPr/>
        </p:nvSpPr>
        <p:spPr>
          <a:xfrm>
            <a:off x="13159220" y="5726488"/>
            <a:ext cx="1623580" cy="2922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B085B8D-94C1-4D52-8E9D-34B4A31776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974"/>
          <a:stretch/>
        </p:blipFill>
        <p:spPr>
          <a:xfrm>
            <a:off x="542180" y="4095234"/>
            <a:ext cx="6832800" cy="23348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A88F503-195E-423C-9C3D-1AE0877E5509}"/>
              </a:ext>
            </a:extLst>
          </p:cNvPr>
          <p:cNvSpPr/>
          <p:nvPr/>
        </p:nvSpPr>
        <p:spPr>
          <a:xfrm>
            <a:off x="544412" y="1965960"/>
            <a:ext cx="6832800" cy="342627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/>
                <a:ea typeface="+mn-ea"/>
                <a:cs typeface="+mn-cs"/>
              </a:rPr>
              <a:t>For modules that are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/>
                <a:ea typeface="+mn-ea"/>
                <a:cs typeface="+mn-cs"/>
              </a:rPr>
              <a:t>NOT LinkedIn modules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/>
                <a:ea typeface="+mn-ea"/>
                <a:cs typeface="+mn-cs"/>
              </a:rPr>
              <a:t>:</a:t>
            </a:r>
          </a:p>
          <a:p>
            <a:pPr marL="285750" marR="0" lvl="0" indent="-28575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/>
                <a:ea typeface="+mn-ea"/>
                <a:cs typeface="+mn-cs"/>
              </a:rPr>
              <a:t>Upon clicking the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/>
                <a:ea typeface="+mn-ea"/>
                <a:cs typeface="+mn-cs"/>
              </a:rPr>
              <a:t>“Learn Now”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/>
                <a:ea typeface="+mn-ea"/>
                <a:cs typeface="+mn-cs"/>
              </a:rPr>
              <a:t>button, the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/>
                <a:ea typeface="+mn-ea"/>
                <a:cs typeface="+mn-cs"/>
              </a:rPr>
              <a:t>“Mark Finished”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/>
                <a:ea typeface="+mn-ea"/>
                <a:cs typeface="+mn-cs"/>
              </a:rPr>
              <a:t> button will be enabled.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/>
                <a:ea typeface="+mn-ea"/>
                <a:cs typeface="+mn-cs"/>
              </a:rPr>
              <a:t>You MUST click on that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/>
                <a:ea typeface="+mn-ea"/>
                <a:cs typeface="+mn-cs"/>
              </a:rPr>
              <a:t>“Mark Finished”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/>
                <a:ea typeface="+mn-ea"/>
                <a:cs typeface="+mn-cs"/>
              </a:rPr>
              <a:t>button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/>
                <a:ea typeface="+mn-ea"/>
                <a:cs typeface="+mn-cs"/>
              </a:rPr>
              <a:t> for it to be marked as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/>
                <a:ea typeface="+mn-ea"/>
                <a:cs typeface="+mn-cs"/>
              </a:rPr>
              <a:t>“Finished” </a:t>
            </a:r>
          </a:p>
          <a:p>
            <a:pPr marL="285750" marR="0" lvl="0" indent="-28575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/>
                <a:ea typeface="+mn-ea"/>
                <a:cs typeface="+mn-cs"/>
              </a:rPr>
              <a:t>Once the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/>
                <a:ea typeface="+mn-ea"/>
                <a:cs typeface="+mn-cs"/>
              </a:rPr>
              <a:t>“Finished”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/>
                <a:ea typeface="+mn-ea"/>
                <a:cs typeface="+mn-cs"/>
              </a:rPr>
              <a:t>button appears, you will notice that a white tick in a green circle will appear on the journey – and the bar will change to dark blue in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/>
                <a:ea typeface="+mn-ea"/>
                <a:cs typeface="+mn-cs"/>
              </a:rPr>
              <a:t>colour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xiata Medium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77BF42C-3EA5-40F2-B721-B23F5174D92A}"/>
              </a:ext>
            </a:extLst>
          </p:cNvPr>
          <p:cNvSpPr/>
          <p:nvPr/>
        </p:nvSpPr>
        <p:spPr>
          <a:xfrm>
            <a:off x="565150" y="2348092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ld" panose="020B0803060202020004" pitchFamily="34" charset="0"/>
                <a:ea typeface="+mn-ea"/>
                <a:cs typeface="Axiata Bold" panose="020B0803060202020004" pitchFamily="34" charset="0"/>
              </a:rPr>
              <a:t>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2EDB5D-BDF3-4F34-9F15-8A6061B984D8}"/>
              </a:ext>
            </a:extLst>
          </p:cNvPr>
          <p:cNvSpPr/>
          <p:nvPr/>
        </p:nvSpPr>
        <p:spPr>
          <a:xfrm>
            <a:off x="2994209" y="5580124"/>
            <a:ext cx="1293311" cy="282729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A0CEAC5-EC5B-4EEC-9133-B5D1E9752F15}"/>
              </a:ext>
            </a:extLst>
          </p:cNvPr>
          <p:cNvSpPr/>
          <p:nvPr/>
        </p:nvSpPr>
        <p:spPr>
          <a:xfrm>
            <a:off x="2884697" y="5474316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ld" panose="020B0803060202020004" pitchFamily="34" charset="0"/>
                <a:ea typeface="+mn-ea"/>
                <a:cs typeface="Axiata Bold" panose="020B0803060202020004" pitchFamily="34" charset="0"/>
              </a:rPr>
              <a:t>A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84DCEBA-9493-471C-AFC6-9B2843B791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111"/>
          <a:stretch/>
        </p:blipFill>
        <p:spPr>
          <a:xfrm>
            <a:off x="542180" y="6625253"/>
            <a:ext cx="6867779" cy="24159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98F4F15-3432-4EC6-A105-4B9DB726BB0B}"/>
              </a:ext>
            </a:extLst>
          </p:cNvPr>
          <p:cNvSpPr/>
          <p:nvPr/>
        </p:nvSpPr>
        <p:spPr>
          <a:xfrm>
            <a:off x="2994209" y="8157036"/>
            <a:ext cx="942791" cy="282729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E2AC299-9B7D-44F9-8ECC-F4E85042FD06}"/>
              </a:ext>
            </a:extLst>
          </p:cNvPr>
          <p:cNvSpPr/>
          <p:nvPr/>
        </p:nvSpPr>
        <p:spPr>
          <a:xfrm>
            <a:off x="2884697" y="8051228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ld" panose="020B0803060202020004" pitchFamily="34" charset="0"/>
                <a:ea typeface="+mn-ea"/>
                <a:cs typeface="Axiata Bold" panose="020B0803060202020004" pitchFamily="34" charset="0"/>
              </a:rPr>
              <a:t>B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A538905-BFC1-46D6-AFF8-71C89A57D4D8}"/>
              </a:ext>
            </a:extLst>
          </p:cNvPr>
          <p:cNvSpPr/>
          <p:nvPr/>
        </p:nvSpPr>
        <p:spPr>
          <a:xfrm>
            <a:off x="565150" y="3143265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ld" panose="020B0803060202020004" pitchFamily="34" charset="0"/>
                <a:ea typeface="+mn-ea"/>
                <a:cs typeface="Axiata Bold" panose="020B0803060202020004" pitchFamily="34" charset="0"/>
              </a:rPr>
              <a:t>B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C01CC5D-EA03-413C-B4C1-BB0152DC11F2}"/>
              </a:ext>
            </a:extLst>
          </p:cNvPr>
          <p:cNvSpPr/>
          <p:nvPr/>
        </p:nvSpPr>
        <p:spPr>
          <a:xfrm>
            <a:off x="6831285" y="6718030"/>
            <a:ext cx="543696" cy="2323164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6A90A80-DA19-4095-975F-22153FEB4069}"/>
              </a:ext>
            </a:extLst>
          </p:cNvPr>
          <p:cNvSpPr/>
          <p:nvPr/>
        </p:nvSpPr>
        <p:spPr>
          <a:xfrm>
            <a:off x="6721772" y="6625253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ld" panose="020B0803060202020004" pitchFamily="34" charset="0"/>
                <a:ea typeface="+mn-ea"/>
                <a:cs typeface="Axiata Bold" panose="020B0803060202020004" pitchFamily="34" charset="0"/>
              </a:rPr>
              <a:t>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0D232C-731C-4DC5-BB4D-DBC56D4DF4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2252" y="4268233"/>
            <a:ext cx="3536577" cy="11756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924AE4-318B-44E0-849E-0DC63933B51C}"/>
              </a:ext>
            </a:extLst>
          </p:cNvPr>
          <p:cNvSpPr/>
          <p:nvPr/>
        </p:nvSpPr>
        <p:spPr>
          <a:xfrm>
            <a:off x="4597597" y="4268233"/>
            <a:ext cx="1153803" cy="303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22E2C027-0D1C-4804-A185-CF02AD6190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2252" y="6869900"/>
            <a:ext cx="3536577" cy="1175692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1224B936-AC7A-4F06-ACC0-DA58C412C785}"/>
              </a:ext>
            </a:extLst>
          </p:cNvPr>
          <p:cNvSpPr/>
          <p:nvPr/>
        </p:nvSpPr>
        <p:spPr>
          <a:xfrm>
            <a:off x="4597597" y="6869900"/>
            <a:ext cx="1153803" cy="303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746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EBFF31-8A7C-420F-9FDD-48581C150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66" y="4515429"/>
            <a:ext cx="4702591" cy="26402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B2757D5-6C4B-4C35-AA20-91247BDA937B}"/>
              </a:ext>
            </a:extLst>
          </p:cNvPr>
          <p:cNvSpPr/>
          <p:nvPr/>
        </p:nvSpPr>
        <p:spPr>
          <a:xfrm>
            <a:off x="0" y="416379"/>
            <a:ext cx="7921625" cy="744374"/>
          </a:xfrm>
          <a:prstGeom prst="rect">
            <a:avLst/>
          </a:prstGeom>
          <a:solidFill>
            <a:srgbClr val="C40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3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xiata Bold" panose="020B08030602020200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7B08AA-575C-43A8-8D61-D4BE7F09EE7A}"/>
              </a:ext>
            </a:extLst>
          </p:cNvPr>
          <p:cNvSpPr/>
          <p:nvPr/>
        </p:nvSpPr>
        <p:spPr>
          <a:xfrm>
            <a:off x="0" y="519427"/>
            <a:ext cx="7921625" cy="1146157"/>
          </a:xfrm>
          <a:prstGeom prst="rect">
            <a:avLst/>
          </a:prstGeom>
          <a:solidFill>
            <a:srgbClr val="EC6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2" lvl="0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20.   </a:t>
            </a:r>
            <a:r>
              <a:rPr lang="en-IN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Where can I view and start my learning journey? (3/6)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xiata Bold" panose="020B080306020202000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188CF1-EE03-4C37-931E-C1C672F43CF7}"/>
              </a:ext>
            </a:extLst>
          </p:cNvPr>
          <p:cNvSpPr/>
          <p:nvPr/>
        </p:nvSpPr>
        <p:spPr>
          <a:xfrm>
            <a:off x="544412" y="1965960"/>
            <a:ext cx="6832800" cy="342627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/>
                <a:ea typeface="+mn-ea"/>
                <a:cs typeface="+mn-cs"/>
              </a:rPr>
              <a:t>For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/>
                <a:ea typeface="+mn-ea"/>
                <a:cs typeface="+mn-cs"/>
              </a:rPr>
              <a:t>LinkedIn modules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/>
                <a:ea typeface="+mn-ea"/>
                <a:cs typeface="+mn-cs"/>
              </a:rPr>
              <a:t>:</a:t>
            </a:r>
          </a:p>
          <a:p>
            <a:pPr marL="285750" marR="0" lvl="0" indent="-28575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/>
                <a:ea typeface="+mn-ea"/>
                <a:cs typeface="+mn-cs"/>
              </a:rPr>
              <a:t>As the synchronization between LinkedIn and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/>
                <a:ea typeface="+mn-ea"/>
                <a:cs typeface="+mn-cs"/>
              </a:rPr>
              <a:t>Spotmentor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/>
                <a:ea typeface="+mn-ea"/>
                <a:cs typeface="+mn-cs"/>
              </a:rPr>
              <a:t> happens only once a day, the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/>
                <a:ea typeface="+mn-ea"/>
                <a:cs typeface="+mn-cs"/>
              </a:rPr>
              <a:t>“Mark Finished”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/>
                <a:ea typeface="+mn-ea"/>
                <a:cs typeface="+mn-cs"/>
              </a:rPr>
              <a:t>button will be enabled on the following day of the module completion. </a:t>
            </a:r>
          </a:p>
          <a:p>
            <a:pPr marL="285750" marR="0" lvl="0" indent="-28575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/>
                <a:ea typeface="+mn-ea"/>
                <a:cs typeface="+mn-cs"/>
              </a:rPr>
              <a:t>Click on the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/>
                <a:ea typeface="+mn-ea"/>
                <a:cs typeface="+mn-cs"/>
              </a:rPr>
              <a:t> “Mark Finished”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/>
                <a:ea typeface="+mn-ea"/>
                <a:cs typeface="+mn-cs"/>
              </a:rPr>
              <a:t> button to indicate that you have completed the module. The button will then become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/>
                <a:ea typeface="+mn-ea"/>
                <a:cs typeface="+mn-cs"/>
              </a:rPr>
              <a:t>“Finished”</a:t>
            </a:r>
          </a:p>
          <a:p>
            <a:pPr marL="285750" lvl="0" indent="-28575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/>
                <a:ea typeface="+mn-ea"/>
                <a:cs typeface="+mn-cs"/>
              </a:rPr>
              <a:t>Once the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/>
                <a:ea typeface="+mn-ea"/>
                <a:cs typeface="+mn-cs"/>
              </a:rPr>
              <a:t>“Finished”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/>
                <a:ea typeface="+mn-ea"/>
                <a:cs typeface="+mn-cs"/>
              </a:rPr>
              <a:t> button appears, you will notice that a white tick in a green </a:t>
            </a:r>
            <a:r>
              <a:rPr lang="en-US" sz="1600" dirty="0">
                <a:solidFill>
                  <a:srgbClr val="000000"/>
                </a:solidFill>
                <a:latin typeface="Axiata Medium"/>
              </a:rPr>
              <a:t>circle will appear on the journey – and the bar will change to dark blue in </a:t>
            </a:r>
            <a:r>
              <a:rPr lang="en-US" sz="1600" dirty="0" err="1">
                <a:solidFill>
                  <a:srgbClr val="000000"/>
                </a:solidFill>
                <a:latin typeface="Axiata Medium"/>
              </a:rPr>
              <a:t>colour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xiata Medium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3911C25-39B6-4530-A803-26D20F934D7B}"/>
              </a:ext>
            </a:extLst>
          </p:cNvPr>
          <p:cNvSpPr/>
          <p:nvPr/>
        </p:nvSpPr>
        <p:spPr>
          <a:xfrm>
            <a:off x="565150" y="3127739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ld" panose="020B0803060202020004" pitchFamily="34" charset="0"/>
                <a:ea typeface="+mn-ea"/>
                <a:cs typeface="Axiata Bold" panose="020B0803060202020004" pitchFamily="34" charset="0"/>
              </a:rPr>
              <a:t>C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F76AF48-BD5D-4681-BC27-FC08F708561D}"/>
              </a:ext>
            </a:extLst>
          </p:cNvPr>
          <p:cNvSpPr/>
          <p:nvPr/>
        </p:nvSpPr>
        <p:spPr>
          <a:xfrm>
            <a:off x="2667501" y="5877337"/>
            <a:ext cx="1293311" cy="282729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D033B12-A253-4839-A35C-82978B158CC5}"/>
              </a:ext>
            </a:extLst>
          </p:cNvPr>
          <p:cNvSpPr/>
          <p:nvPr/>
        </p:nvSpPr>
        <p:spPr>
          <a:xfrm>
            <a:off x="2557989" y="5771529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ld" panose="020B0803060202020004" pitchFamily="34" charset="0"/>
                <a:ea typeface="+mn-ea"/>
                <a:cs typeface="Axiata Bold" panose="020B0803060202020004" pitchFamily="34" charset="0"/>
              </a:rPr>
              <a:t>C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55E4209-C25A-4FBA-AACB-BD95B436BF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111"/>
          <a:stretch/>
        </p:blipFill>
        <p:spPr>
          <a:xfrm>
            <a:off x="509433" y="7289164"/>
            <a:ext cx="6867779" cy="24159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A8B2011-0C77-4E98-8D72-49B5FA4DF50C}"/>
              </a:ext>
            </a:extLst>
          </p:cNvPr>
          <p:cNvSpPr/>
          <p:nvPr/>
        </p:nvSpPr>
        <p:spPr>
          <a:xfrm>
            <a:off x="2961462" y="8820947"/>
            <a:ext cx="942791" cy="282729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FB581B0-A182-4576-BD6C-70ADEB7778AC}"/>
              </a:ext>
            </a:extLst>
          </p:cNvPr>
          <p:cNvSpPr/>
          <p:nvPr/>
        </p:nvSpPr>
        <p:spPr>
          <a:xfrm>
            <a:off x="2851950" y="8715139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ld" panose="020B0803060202020004" pitchFamily="34" charset="0"/>
                <a:ea typeface="+mn-ea"/>
                <a:cs typeface="Axiata Bold" panose="020B0803060202020004" pitchFamily="34" charset="0"/>
              </a:rPr>
              <a:t>D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26CA964-D76D-4E23-9A86-7420FDB2FA0B}"/>
              </a:ext>
            </a:extLst>
          </p:cNvPr>
          <p:cNvSpPr/>
          <p:nvPr/>
        </p:nvSpPr>
        <p:spPr>
          <a:xfrm>
            <a:off x="565150" y="3711156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ld" panose="020B0803060202020004" pitchFamily="34" charset="0"/>
                <a:ea typeface="+mn-ea"/>
                <a:cs typeface="Axiata Bold" panose="020B0803060202020004" pitchFamily="34" charset="0"/>
              </a:rPr>
              <a:t>D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8482C3D-CCCD-4092-94CC-E9BB1BBA4146}"/>
              </a:ext>
            </a:extLst>
          </p:cNvPr>
          <p:cNvSpPr/>
          <p:nvPr/>
        </p:nvSpPr>
        <p:spPr>
          <a:xfrm>
            <a:off x="6798538" y="7381941"/>
            <a:ext cx="543696" cy="2323164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79D5C2D-1274-4312-B636-BBC3A162B145}"/>
              </a:ext>
            </a:extLst>
          </p:cNvPr>
          <p:cNvSpPr/>
          <p:nvPr/>
        </p:nvSpPr>
        <p:spPr>
          <a:xfrm>
            <a:off x="6689025" y="7289164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ld" panose="020B0803060202020004" pitchFamily="34" charset="0"/>
                <a:ea typeface="+mn-ea"/>
                <a:cs typeface="Axiata Bold" panose="020B0803060202020004" pitchFamily="34" charset="0"/>
              </a:rPr>
              <a:t>D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C014C92-9998-454B-AE35-AF61CA943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625" y="7539065"/>
            <a:ext cx="3353207" cy="1202725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F0638FAB-47E4-4BF6-90AE-EA0EC53C3FE5}"/>
              </a:ext>
            </a:extLst>
          </p:cNvPr>
          <p:cNvSpPr/>
          <p:nvPr/>
        </p:nvSpPr>
        <p:spPr>
          <a:xfrm>
            <a:off x="4598915" y="7539065"/>
            <a:ext cx="1153803" cy="303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16AFDF-652E-421D-8865-D02D2040F976}"/>
              </a:ext>
            </a:extLst>
          </p:cNvPr>
          <p:cNvSpPr/>
          <p:nvPr/>
        </p:nvSpPr>
        <p:spPr>
          <a:xfrm>
            <a:off x="5376520" y="4504402"/>
            <a:ext cx="20889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xiata Medium"/>
              </a:rPr>
              <a:t>You have to complete 100% of the course</a:t>
            </a:r>
            <a:endParaRPr lang="en-US" sz="16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1BD5417-8746-4E29-A848-EB16BE477B77}"/>
              </a:ext>
            </a:extLst>
          </p:cNvPr>
          <p:cNvSpPr/>
          <p:nvPr/>
        </p:nvSpPr>
        <p:spPr>
          <a:xfrm>
            <a:off x="4567601" y="4463049"/>
            <a:ext cx="2897843" cy="772980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5876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0D6DA6-E1DC-4F7F-854B-4D3B0C974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30" y="3007365"/>
            <a:ext cx="6702552" cy="365119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B2757D5-6C4B-4C35-AA20-91247BDA937B}"/>
              </a:ext>
            </a:extLst>
          </p:cNvPr>
          <p:cNvSpPr/>
          <p:nvPr/>
        </p:nvSpPr>
        <p:spPr>
          <a:xfrm>
            <a:off x="0" y="416379"/>
            <a:ext cx="7921625" cy="744374"/>
          </a:xfrm>
          <a:prstGeom prst="rect">
            <a:avLst/>
          </a:prstGeom>
          <a:solidFill>
            <a:srgbClr val="C40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3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xiata Bold" panose="020B08030602020200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7B08AA-575C-43A8-8D61-D4BE7F09EE7A}"/>
              </a:ext>
            </a:extLst>
          </p:cNvPr>
          <p:cNvSpPr/>
          <p:nvPr/>
        </p:nvSpPr>
        <p:spPr>
          <a:xfrm>
            <a:off x="0" y="519427"/>
            <a:ext cx="7921625" cy="1146157"/>
          </a:xfrm>
          <a:prstGeom prst="rect">
            <a:avLst/>
          </a:prstGeom>
          <a:solidFill>
            <a:srgbClr val="EC6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2" lvl="0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20.   </a:t>
            </a:r>
            <a:r>
              <a:rPr lang="en-IN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Where can I view and start my learning journey? (4/6)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xiata Bold" panose="020B08030602020200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0A3412C-826E-4450-8F74-098D1BF9B821}"/>
              </a:ext>
            </a:extLst>
          </p:cNvPr>
          <p:cNvSpPr/>
          <p:nvPr/>
        </p:nvSpPr>
        <p:spPr>
          <a:xfrm>
            <a:off x="544412" y="1965960"/>
            <a:ext cx="6832800" cy="143446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marR="0" lvl="0" indent="-28575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/>
                <a:ea typeface="+mn-ea"/>
                <a:cs typeface="+mn-cs"/>
              </a:rPr>
              <a:t>Your learning journey progress will be reflected on the panel on the right – the percentage completion will increase, while your learning hours will reduce accordingly</a:t>
            </a:r>
          </a:p>
          <a:p>
            <a:pPr marL="285750" marR="0" lvl="0" indent="-28575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xiata Medium"/>
              <a:ea typeface="+mn-ea"/>
              <a:cs typeface="+mn-cs"/>
            </a:endParaRPr>
          </a:p>
          <a:p>
            <a:pPr marL="285750" marR="0" lvl="0" indent="-28575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xiata Medium"/>
              <a:ea typeface="+mn-ea"/>
              <a:cs typeface="+mn-cs"/>
            </a:endParaRPr>
          </a:p>
          <a:p>
            <a:pPr marL="285750" marR="0" lvl="0" indent="-28575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xiata Medium"/>
              <a:ea typeface="+mn-ea"/>
              <a:cs typeface="+mn-cs"/>
            </a:endParaRPr>
          </a:p>
          <a:p>
            <a:pPr marL="285750" marR="0" lvl="0" indent="-28575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xiata Medium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6B31562-FB70-4D62-B237-E491F393991B}"/>
              </a:ext>
            </a:extLst>
          </p:cNvPr>
          <p:cNvSpPr/>
          <p:nvPr/>
        </p:nvSpPr>
        <p:spPr>
          <a:xfrm>
            <a:off x="565150" y="2060939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ld" panose="020B0803060202020004" pitchFamily="34" charset="0"/>
                <a:ea typeface="+mn-ea"/>
                <a:cs typeface="Axiata Bold" panose="020B0803060202020004" pitchFamily="34" charset="0"/>
              </a:rPr>
              <a:t>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BB96E3-D020-43A3-AE65-449056D2594E}"/>
              </a:ext>
            </a:extLst>
          </p:cNvPr>
          <p:cNvSpPr/>
          <p:nvPr/>
        </p:nvSpPr>
        <p:spPr>
          <a:xfrm>
            <a:off x="6918326" y="2941724"/>
            <a:ext cx="456656" cy="3857649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0EDFD34-1340-4900-A9CB-2AAC515E9874}"/>
              </a:ext>
            </a:extLst>
          </p:cNvPr>
          <p:cNvSpPr/>
          <p:nvPr/>
        </p:nvSpPr>
        <p:spPr>
          <a:xfrm>
            <a:off x="6809931" y="2835915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ld" panose="020B0803060202020004" pitchFamily="34" charset="0"/>
                <a:ea typeface="+mn-ea"/>
                <a:cs typeface="Axiata Bold" panose="020B0803060202020004" pitchFamily="34" charset="0"/>
              </a:rPr>
              <a:t>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3BAD2F-3BD9-4ADD-8304-5B2990F740A0}"/>
              </a:ext>
            </a:extLst>
          </p:cNvPr>
          <p:cNvSpPr/>
          <p:nvPr/>
        </p:nvSpPr>
        <p:spPr>
          <a:xfrm>
            <a:off x="5419725" y="3047531"/>
            <a:ext cx="752475" cy="171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375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B2757D5-6C4B-4C35-AA20-91247BDA937B}"/>
              </a:ext>
            </a:extLst>
          </p:cNvPr>
          <p:cNvSpPr/>
          <p:nvPr/>
        </p:nvSpPr>
        <p:spPr>
          <a:xfrm>
            <a:off x="0" y="416379"/>
            <a:ext cx="7921625" cy="744374"/>
          </a:xfrm>
          <a:prstGeom prst="rect">
            <a:avLst/>
          </a:prstGeom>
          <a:solidFill>
            <a:srgbClr val="C40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3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xiata Bold" panose="020B08030602020200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7B08AA-575C-43A8-8D61-D4BE7F09EE7A}"/>
              </a:ext>
            </a:extLst>
          </p:cNvPr>
          <p:cNvSpPr/>
          <p:nvPr/>
        </p:nvSpPr>
        <p:spPr>
          <a:xfrm>
            <a:off x="0" y="519427"/>
            <a:ext cx="7921625" cy="1146157"/>
          </a:xfrm>
          <a:prstGeom prst="rect">
            <a:avLst/>
          </a:prstGeom>
          <a:solidFill>
            <a:srgbClr val="EC6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2" lvl="0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20.   </a:t>
            </a:r>
            <a:r>
              <a:rPr lang="en-IN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Where can I view and start my learning journey? (5/6)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xiata Bold" panose="020B08030602020200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29203A-DD49-4C9E-89EB-70D663D6779F}"/>
              </a:ext>
            </a:extLst>
          </p:cNvPr>
          <p:cNvSpPr/>
          <p:nvPr/>
        </p:nvSpPr>
        <p:spPr>
          <a:xfrm>
            <a:off x="544412" y="1965961"/>
            <a:ext cx="6832800" cy="122000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/>
                <a:ea typeface="+mn-ea"/>
                <a:cs typeface="+mn-cs"/>
              </a:rPr>
              <a:t>If you do not have a Coursera or LinkedIn corporate account, please conduct the following:</a:t>
            </a:r>
          </a:p>
          <a:p>
            <a:pPr marL="817905" marR="0" lvl="1" indent="-34290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/>
                <a:ea typeface="+mn-ea"/>
                <a:cs typeface="+mn-cs"/>
              </a:rPr>
              <a:t>LinkedIn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/>
                <a:ea typeface="+mn-ea"/>
                <a:cs typeface="+mn-cs"/>
              </a:rPr>
              <a:t> – Contact your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/>
                <a:ea typeface="+mn-ea"/>
                <a:cs typeface="+mn-cs"/>
              </a:rPr>
              <a:t>OpCo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/>
                <a:ea typeface="+mn-ea"/>
                <a:cs typeface="+mn-cs"/>
              </a:rPr>
              <a:t> L&amp;D for an invitation </a:t>
            </a:r>
          </a:p>
          <a:p>
            <a:pPr marL="817905" lvl="1" indent="-342900"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sz="1600" b="1" dirty="0">
                <a:solidFill>
                  <a:srgbClr val="000000"/>
                </a:solidFill>
                <a:latin typeface="Axiata Medium"/>
              </a:rPr>
              <a:t>Coursera</a:t>
            </a:r>
          </a:p>
          <a:p>
            <a:pPr marL="1292913" lvl="2" indent="-342900"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solidFill>
                  <a:srgbClr val="000000"/>
                </a:solidFill>
                <a:latin typeface="Axiata Medium"/>
              </a:rPr>
              <a:t>Click </a:t>
            </a:r>
            <a:r>
              <a:rPr lang="en-US" sz="1600" b="1" dirty="0">
                <a:solidFill>
                  <a:srgbClr val="000000"/>
                </a:solidFill>
                <a:latin typeface="Axiata Medium"/>
              </a:rPr>
              <a:t>“Join for Free”</a:t>
            </a:r>
          </a:p>
          <a:p>
            <a:pPr marL="1292913" lvl="2" indent="-342900"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/>
                <a:ea typeface="+mn-ea"/>
                <a:cs typeface="+mn-cs"/>
              </a:rPr>
              <a:t>Register using</a:t>
            </a:r>
            <a:r>
              <a:rPr lang="en-US" sz="1600" dirty="0">
                <a:solidFill>
                  <a:srgbClr val="000000"/>
                </a:solidFill>
                <a:latin typeface="Axiata Medium"/>
              </a:rPr>
              <a:t> Facebook credentials; Apple credentials OR entering personal details to continue</a:t>
            </a:r>
          </a:p>
          <a:p>
            <a:pPr marL="1292913" lvl="2" indent="-342900"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solidFill>
                  <a:srgbClr val="000000"/>
                </a:solidFill>
                <a:latin typeface="Axiata Medium"/>
              </a:rPr>
              <a:t>You may then proceed to access desired course</a:t>
            </a:r>
            <a:endParaRPr lang="en-MY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729C673-EA62-4D58-97EB-224755B4B0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29" b="24369"/>
          <a:stretch/>
        </p:blipFill>
        <p:spPr>
          <a:xfrm>
            <a:off x="812291" y="4393526"/>
            <a:ext cx="6109254" cy="2153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C7D0A4D-C854-45D1-A879-8075EEC1B65E}"/>
              </a:ext>
            </a:extLst>
          </p:cNvPr>
          <p:cNvSpPr/>
          <p:nvPr/>
        </p:nvSpPr>
        <p:spPr>
          <a:xfrm>
            <a:off x="6162040" y="4400744"/>
            <a:ext cx="759505" cy="282729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E3995CD-328B-4C05-A6AC-1FC04A80DEE3}"/>
              </a:ext>
            </a:extLst>
          </p:cNvPr>
          <p:cNvSpPr/>
          <p:nvPr/>
        </p:nvSpPr>
        <p:spPr>
          <a:xfrm>
            <a:off x="6044860" y="4294936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ld" panose="020B0803060202020004" pitchFamily="34" charset="0"/>
                <a:ea typeface="+mn-ea"/>
                <a:cs typeface="Axiata Bold" panose="020B0803060202020004" pitchFamily="34" charset="0"/>
              </a:rPr>
              <a:t>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AA56EAD-BBDC-442E-A872-1F5A3645E447}"/>
              </a:ext>
            </a:extLst>
          </p:cNvPr>
          <p:cNvSpPr/>
          <p:nvPr/>
        </p:nvSpPr>
        <p:spPr>
          <a:xfrm>
            <a:off x="1500132" y="3080155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ld" panose="020B0803060202020004" pitchFamily="34" charset="0"/>
                <a:ea typeface="+mn-ea"/>
                <a:cs typeface="Axiata Bold" panose="020B0803060202020004" pitchFamily="34" charset="0"/>
              </a:rPr>
              <a:t>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58F005-3BA1-41F1-A125-C07B52F69DFF}"/>
              </a:ext>
            </a:extLst>
          </p:cNvPr>
          <p:cNvSpPr/>
          <p:nvPr/>
        </p:nvSpPr>
        <p:spPr>
          <a:xfrm>
            <a:off x="1509757" y="3340676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FFFFFF"/>
                </a:solidFill>
                <a:latin typeface="Axiata Bold" panose="020B0803060202020004" pitchFamily="34" charset="0"/>
                <a:cs typeface="Axiata Bold" panose="020B0803060202020004" pitchFamily="34" charset="0"/>
              </a:rPr>
              <a:t>B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xiata Bold" panose="020B0803060202020004" pitchFamily="34" charset="0"/>
              <a:ea typeface="+mn-ea"/>
              <a:cs typeface="Axiata Bold" panose="020B08030602020200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07440E3-AA9A-40C9-B731-ECB5440CDF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122" b="4905"/>
          <a:stretch/>
        </p:blipFill>
        <p:spPr>
          <a:xfrm>
            <a:off x="812291" y="6658501"/>
            <a:ext cx="6109250" cy="281556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CB2A76D-3ECD-4831-862A-D72728FB54FE}"/>
              </a:ext>
            </a:extLst>
          </p:cNvPr>
          <p:cNvSpPr/>
          <p:nvPr/>
        </p:nvSpPr>
        <p:spPr>
          <a:xfrm>
            <a:off x="2843118" y="7211524"/>
            <a:ext cx="1976531" cy="2262545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A110E63-4355-4C44-AB2A-97404BF4996E}"/>
              </a:ext>
            </a:extLst>
          </p:cNvPr>
          <p:cNvSpPr/>
          <p:nvPr/>
        </p:nvSpPr>
        <p:spPr>
          <a:xfrm>
            <a:off x="2730160" y="7101508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ld" panose="020B0803060202020004" pitchFamily="34" charset="0"/>
                <a:ea typeface="+mn-ea"/>
                <a:cs typeface="Axiata Bold" panose="020B08030602020200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6396604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B2757D5-6C4B-4C35-AA20-91247BDA937B}"/>
              </a:ext>
            </a:extLst>
          </p:cNvPr>
          <p:cNvSpPr/>
          <p:nvPr/>
        </p:nvSpPr>
        <p:spPr>
          <a:xfrm>
            <a:off x="0" y="416379"/>
            <a:ext cx="7921625" cy="744374"/>
          </a:xfrm>
          <a:prstGeom prst="rect">
            <a:avLst/>
          </a:prstGeom>
          <a:solidFill>
            <a:srgbClr val="C40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3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xiata Bold" panose="020B08030602020200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7B08AA-575C-43A8-8D61-D4BE7F09EE7A}"/>
              </a:ext>
            </a:extLst>
          </p:cNvPr>
          <p:cNvSpPr/>
          <p:nvPr/>
        </p:nvSpPr>
        <p:spPr>
          <a:xfrm>
            <a:off x="0" y="519427"/>
            <a:ext cx="7921625" cy="1146157"/>
          </a:xfrm>
          <a:prstGeom prst="rect">
            <a:avLst/>
          </a:prstGeom>
          <a:solidFill>
            <a:srgbClr val="EC6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2" lvl="0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20.   </a:t>
            </a:r>
            <a:r>
              <a:rPr lang="en-IN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Where can I view and start my learning journey? (6/6)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xiata Bold" panose="020B08030602020200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29203A-DD49-4C9E-89EB-70D663D6779F}"/>
              </a:ext>
            </a:extLst>
          </p:cNvPr>
          <p:cNvSpPr/>
          <p:nvPr/>
        </p:nvSpPr>
        <p:spPr>
          <a:xfrm>
            <a:off x="544412" y="1965961"/>
            <a:ext cx="6832800" cy="122000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0" indent="-342900">
              <a:spcAft>
                <a:spcPts val="60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solidFill>
                  <a:srgbClr val="000000"/>
                </a:solidFill>
                <a:latin typeface="Axiata Medium"/>
              </a:rPr>
              <a:t>When you are prompted with a “Paid” course, please select </a:t>
            </a:r>
            <a:r>
              <a:rPr lang="en-US" sz="1600" b="1" dirty="0">
                <a:solidFill>
                  <a:srgbClr val="000000"/>
                </a:solidFill>
                <a:latin typeface="Axiata Medium"/>
              </a:rPr>
              <a:t>“Audit the course”</a:t>
            </a:r>
            <a:r>
              <a:rPr lang="en-US" sz="1600" dirty="0">
                <a:solidFill>
                  <a:srgbClr val="000000"/>
                </a:solidFill>
                <a:latin typeface="Axiata Medium"/>
              </a:rPr>
              <a:t> option (refer visual)</a:t>
            </a:r>
          </a:p>
          <a:p>
            <a:pPr marL="342900" lvl="0" indent="-342900">
              <a:spcAft>
                <a:spcPts val="60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solidFill>
                  <a:srgbClr val="000000"/>
                </a:solidFill>
                <a:latin typeface="Axiata Medium"/>
              </a:rPr>
              <a:t>You may then view all forums, reading materials, videos &amp; quizzes (but cannot submit quizzes)</a:t>
            </a:r>
          </a:p>
          <a:p>
            <a:pPr marL="342900" lvl="0" indent="-342900">
              <a:spcAft>
                <a:spcPts val="60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solidFill>
                  <a:srgbClr val="000000"/>
                </a:solidFill>
                <a:latin typeface="Axiata Medium"/>
              </a:rPr>
              <a:t>Upon completion of going through all materials (in Audit option). Learners must notify the administrators (</a:t>
            </a:r>
            <a:r>
              <a:rPr lang="en-US" sz="1600" dirty="0">
                <a:solidFill>
                  <a:srgbClr val="000000"/>
                </a:solidFill>
                <a:latin typeface="Axiata Medium"/>
                <a:hlinkClick r:id="rId3"/>
              </a:rPr>
              <a:t>aida.ishak@celcom.com.my</a:t>
            </a:r>
            <a:r>
              <a:rPr lang="en-US" sz="1600" dirty="0">
                <a:solidFill>
                  <a:srgbClr val="000000"/>
                </a:solidFill>
                <a:latin typeface="Axiata Medium"/>
              </a:rPr>
              <a:t>, </a:t>
            </a:r>
            <a:r>
              <a:rPr lang="en-US" sz="1600" dirty="0">
                <a:solidFill>
                  <a:srgbClr val="000000"/>
                </a:solidFill>
                <a:latin typeface="Axiata Medium"/>
                <a:hlinkClick r:id="rId4"/>
              </a:rPr>
              <a:t>azlan@axiata.com</a:t>
            </a:r>
            <a:r>
              <a:rPr lang="en-US" sz="1600" dirty="0">
                <a:solidFill>
                  <a:srgbClr val="000000"/>
                </a:solidFill>
                <a:latin typeface="Axiata Medium"/>
              </a:rPr>
              <a:t>) that they have completed consuming all learning materials under the Audit option by providing a progress screen shot from their personal Coursera accounts in order to qualify for a license.</a:t>
            </a:r>
          </a:p>
          <a:p>
            <a:pPr marR="0" lvl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0D42"/>
              </a:buClr>
              <a:buSzPct val="80000"/>
              <a:tabLst/>
              <a:defRPr/>
            </a:pPr>
            <a:endParaRPr lang="en-MY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61AA40-591E-4894-913A-9BF803C985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586" t="14137" r="24308" b="6031"/>
          <a:stretch/>
        </p:blipFill>
        <p:spPr>
          <a:xfrm>
            <a:off x="1740652" y="4771971"/>
            <a:ext cx="4278316" cy="36854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EEEE1B1-8F58-41E0-9547-F4490DE79A28}"/>
              </a:ext>
            </a:extLst>
          </p:cNvPr>
          <p:cNvSpPr/>
          <p:nvPr/>
        </p:nvSpPr>
        <p:spPr>
          <a:xfrm>
            <a:off x="1857832" y="8035638"/>
            <a:ext cx="1064929" cy="282729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EC83F5-D23C-45FE-87E9-F33F0C53643B}"/>
              </a:ext>
            </a:extLst>
          </p:cNvPr>
          <p:cNvSpPr/>
          <p:nvPr/>
        </p:nvSpPr>
        <p:spPr>
          <a:xfrm>
            <a:off x="1740652" y="7894270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ld" panose="020B0803060202020004" pitchFamily="34" charset="0"/>
                <a:ea typeface="+mn-ea"/>
                <a:cs typeface="Axiata Bold" panose="020B0803060202020004" pitchFamily="34" charset="0"/>
              </a:rPr>
              <a:t>C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E0937B7-4818-4480-83A0-F5579AB73F72}"/>
              </a:ext>
            </a:extLst>
          </p:cNvPr>
          <p:cNvSpPr/>
          <p:nvPr/>
        </p:nvSpPr>
        <p:spPr>
          <a:xfrm>
            <a:off x="557112" y="2016761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ld" panose="020B0803060202020004" pitchFamily="34" charset="0"/>
                <a:ea typeface="+mn-ea"/>
                <a:cs typeface="Axiata Bold" panose="020B0803060202020004" pitchFamily="34" charset="0"/>
              </a:rPr>
              <a:t>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5D1B5D-BCB2-40A7-BF9C-4935E5CACFE7}"/>
              </a:ext>
            </a:extLst>
          </p:cNvPr>
          <p:cNvSpPr/>
          <p:nvPr/>
        </p:nvSpPr>
        <p:spPr>
          <a:xfrm>
            <a:off x="284791" y="8870566"/>
            <a:ext cx="735204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600" i="1" dirty="0">
                <a:latin typeface="Calibri" panose="020F0502020204030204" pitchFamily="34" charset="0"/>
                <a:ea typeface="Times New Roman" panose="02020603050405020304" pitchFamily="18" charset="0"/>
              </a:rPr>
              <a:t>Disclaimer: Licenses assigned are not perpetual. Should the need arises, the Company will revoke the license/access at discretion, where the ones likely to lose their license would be the dormant or least active accounts or accounts where learning progress in a course has been stagnant for an extensive period of time. This will be done without notice to the license holder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070489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9D42F9-AB0D-4D1A-95D3-CCA10112A448}"/>
              </a:ext>
            </a:extLst>
          </p:cNvPr>
          <p:cNvSpPr/>
          <p:nvPr/>
        </p:nvSpPr>
        <p:spPr>
          <a:xfrm>
            <a:off x="0" y="416379"/>
            <a:ext cx="7921625" cy="744374"/>
          </a:xfrm>
          <a:prstGeom prst="rect">
            <a:avLst/>
          </a:prstGeom>
          <a:solidFill>
            <a:srgbClr val="C40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3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ata Bold" panose="020B0803060202020004"/>
                <a:ea typeface="+mn-ea"/>
                <a:cs typeface="+mn-cs"/>
              </a:rPr>
              <a:t>User Guide Overview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78708F9-FF08-4C79-8BE0-93D2F804739A}"/>
              </a:ext>
            </a:extLst>
          </p:cNvPr>
          <p:cNvGrpSpPr/>
          <p:nvPr/>
        </p:nvGrpSpPr>
        <p:grpSpPr>
          <a:xfrm>
            <a:off x="2154383" y="3263205"/>
            <a:ext cx="4494844" cy="1371600"/>
            <a:chOff x="2154383" y="3755231"/>
            <a:chExt cx="4494844" cy="13716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FF287A4-9D3F-46FE-997E-093458E20CCA}"/>
                </a:ext>
              </a:extLst>
            </p:cNvPr>
            <p:cNvSpPr/>
            <p:nvPr/>
          </p:nvSpPr>
          <p:spPr>
            <a:xfrm>
              <a:off x="2154383" y="3755231"/>
              <a:ext cx="209550" cy="1371600"/>
            </a:xfrm>
            <a:prstGeom prst="rect">
              <a:avLst/>
            </a:prstGeom>
            <a:solidFill>
              <a:srgbClr val="0F46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ok" panose="020B0503060202020004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EB8E930-D558-4781-8F64-71A7EE730725}"/>
                </a:ext>
              </a:extLst>
            </p:cNvPr>
            <p:cNvSpPr/>
            <p:nvPr/>
          </p:nvSpPr>
          <p:spPr>
            <a:xfrm>
              <a:off x="2656283" y="3840866"/>
              <a:ext cx="399294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xiata Book" panose="020B0503060202020004"/>
                  <a:cs typeface="Axiata Bold" panose="020B0803060202020004" pitchFamily="34" charset="0"/>
                </a:rPr>
                <a:t>Step-by-Step Guide</a:t>
              </a:r>
            </a:p>
            <a:p>
              <a:pPr marL="0" marR="0" lvl="0" indent="0" algn="l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xiata Book" panose="020B0503060202020004"/>
                  <a:cs typeface="Axiata Bold" panose="020B0803060202020004" pitchFamily="34" charset="0"/>
                </a:rPr>
                <a:t>through the platforms (Participant)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BA5FEF-746D-4671-9C8B-E765B86D83E5}"/>
              </a:ext>
            </a:extLst>
          </p:cNvPr>
          <p:cNvGrpSpPr/>
          <p:nvPr/>
        </p:nvGrpSpPr>
        <p:grpSpPr>
          <a:xfrm>
            <a:off x="2154383" y="6635419"/>
            <a:ext cx="4494844" cy="1371600"/>
            <a:chOff x="2154383" y="6731032"/>
            <a:chExt cx="4494844" cy="13716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CC5D6B8-B013-4669-BCCE-F41817DA206B}"/>
                </a:ext>
              </a:extLst>
            </p:cNvPr>
            <p:cNvSpPr/>
            <p:nvPr/>
          </p:nvSpPr>
          <p:spPr>
            <a:xfrm>
              <a:off x="2154383" y="6731032"/>
              <a:ext cx="209550" cy="1371600"/>
            </a:xfrm>
            <a:prstGeom prst="rect">
              <a:avLst/>
            </a:prstGeom>
            <a:solidFill>
              <a:srgbClr val="0F46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ok" panose="020B0503060202020004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6EA1B11-B72B-41A8-ABA7-A1B4838EB6EA}"/>
                </a:ext>
              </a:extLst>
            </p:cNvPr>
            <p:cNvSpPr/>
            <p:nvPr/>
          </p:nvSpPr>
          <p:spPr>
            <a:xfrm>
              <a:off x="2656283" y="6842236"/>
              <a:ext cx="399294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xiata Book" panose="020B0503060202020004"/>
                  <a:cs typeface="Axiata Bold" panose="020B0803060202020004" pitchFamily="34" charset="0"/>
                </a:rPr>
                <a:t>Frequently Asked Questions (FAQs)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73075A1-8345-4897-87E3-86AE71289978}"/>
              </a:ext>
            </a:extLst>
          </p:cNvPr>
          <p:cNvGrpSpPr/>
          <p:nvPr/>
        </p:nvGrpSpPr>
        <p:grpSpPr>
          <a:xfrm>
            <a:off x="2154383" y="1577098"/>
            <a:ext cx="4094017" cy="1371600"/>
            <a:chOff x="2154383" y="1771650"/>
            <a:chExt cx="4094017" cy="13716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3D31563-0927-4F7D-B6F2-517D7DDDA0E9}"/>
                </a:ext>
              </a:extLst>
            </p:cNvPr>
            <p:cNvSpPr/>
            <p:nvPr/>
          </p:nvSpPr>
          <p:spPr>
            <a:xfrm>
              <a:off x="2154383" y="1771650"/>
              <a:ext cx="209550" cy="1371600"/>
            </a:xfrm>
            <a:prstGeom prst="rect">
              <a:avLst/>
            </a:prstGeom>
            <a:solidFill>
              <a:srgbClr val="0F46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ok" panose="020B0503060202020004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767B3F2-1868-4254-9541-11A84E8A630C}"/>
                </a:ext>
              </a:extLst>
            </p:cNvPr>
            <p:cNvSpPr/>
            <p:nvPr/>
          </p:nvSpPr>
          <p:spPr>
            <a:xfrm>
              <a:off x="2656283" y="2130201"/>
              <a:ext cx="359211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2400" b="1" dirty="0">
                  <a:solidFill>
                    <a:srgbClr val="000000"/>
                  </a:solidFill>
                  <a:latin typeface="Axiata Book" panose="020B0503060202020004"/>
                  <a:cs typeface="Axiata Bold" panose="020B0803060202020004" pitchFamily="34" charset="0"/>
                </a:rPr>
                <a:t>Key information on CDI and IT checklist</a:t>
              </a:r>
              <a:endPara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Book" panose="020B0503060202020004"/>
                <a:cs typeface="Axiata Bold" panose="020B0803060202020004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977369E-8E65-4174-8F3A-2D1B5D8DCC04}"/>
              </a:ext>
            </a:extLst>
          </p:cNvPr>
          <p:cNvGrpSpPr/>
          <p:nvPr/>
        </p:nvGrpSpPr>
        <p:grpSpPr>
          <a:xfrm>
            <a:off x="2154383" y="8321525"/>
            <a:ext cx="4494844" cy="1371600"/>
            <a:chOff x="2154383" y="8603409"/>
            <a:chExt cx="4494844" cy="13716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51DB599-50F4-4402-9606-3722171FEB3C}"/>
                </a:ext>
              </a:extLst>
            </p:cNvPr>
            <p:cNvSpPr/>
            <p:nvPr/>
          </p:nvSpPr>
          <p:spPr>
            <a:xfrm>
              <a:off x="2154383" y="8603409"/>
              <a:ext cx="209550" cy="1371600"/>
            </a:xfrm>
            <a:prstGeom prst="rect">
              <a:avLst/>
            </a:prstGeom>
            <a:solidFill>
              <a:srgbClr val="0F46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ok" panose="020B0503060202020004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5192254-2B08-4A02-BBAC-56F338190544}"/>
                </a:ext>
              </a:extLst>
            </p:cNvPr>
            <p:cNvSpPr/>
            <p:nvPr/>
          </p:nvSpPr>
          <p:spPr>
            <a:xfrm>
              <a:off x="2656283" y="8714613"/>
              <a:ext cx="399294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xiata Book" panose="020B0503060202020004"/>
                  <a:cs typeface="Axiata Bold" panose="020B0803060202020004" pitchFamily="34" charset="0"/>
                </a:rPr>
                <a:t>Key Contact Persons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714C53D-3366-4B67-BAF2-F6174B6C22E1}"/>
              </a:ext>
            </a:extLst>
          </p:cNvPr>
          <p:cNvGrpSpPr/>
          <p:nvPr/>
        </p:nvGrpSpPr>
        <p:grpSpPr>
          <a:xfrm>
            <a:off x="2154383" y="4949312"/>
            <a:ext cx="4494844" cy="1371600"/>
            <a:chOff x="2154383" y="3755231"/>
            <a:chExt cx="4494844" cy="13716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F2726AC-68E9-4A22-BCC3-DA58FEF8A71B}"/>
                </a:ext>
              </a:extLst>
            </p:cNvPr>
            <p:cNvSpPr/>
            <p:nvPr/>
          </p:nvSpPr>
          <p:spPr>
            <a:xfrm>
              <a:off x="2154383" y="3755231"/>
              <a:ext cx="209550" cy="1371600"/>
            </a:xfrm>
            <a:prstGeom prst="rect">
              <a:avLst/>
            </a:prstGeom>
            <a:solidFill>
              <a:srgbClr val="EC65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ok" panose="020B0503060202020004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10CCF34-E5E6-49C5-9166-E12FA614C172}"/>
                </a:ext>
              </a:extLst>
            </p:cNvPr>
            <p:cNvSpPr/>
            <p:nvPr/>
          </p:nvSpPr>
          <p:spPr>
            <a:xfrm>
              <a:off x="2656283" y="3840866"/>
              <a:ext cx="399294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xiata Book" panose="020B0503060202020004"/>
                  <a:cs typeface="Axiata Bold" panose="020B0803060202020004" pitchFamily="34" charset="0"/>
                </a:rPr>
                <a:t>Step-by-Step Guide</a:t>
              </a:r>
            </a:p>
            <a:p>
              <a:pPr marL="0" marR="0" lvl="0" indent="0" algn="l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xiata Book" panose="020B0503060202020004"/>
                  <a:cs typeface="Axiata Bold" panose="020B0803060202020004" pitchFamily="34" charset="0"/>
                </a:rPr>
                <a:t>through the platforms (Manager)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1386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9D42F9-AB0D-4D1A-95D3-CCA10112A448}"/>
              </a:ext>
            </a:extLst>
          </p:cNvPr>
          <p:cNvSpPr/>
          <p:nvPr/>
        </p:nvSpPr>
        <p:spPr>
          <a:xfrm>
            <a:off x="0" y="416379"/>
            <a:ext cx="7921625" cy="744374"/>
          </a:xfrm>
          <a:prstGeom prst="rect">
            <a:avLst/>
          </a:prstGeom>
          <a:solidFill>
            <a:srgbClr val="C40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3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ata Bold" panose="020B0803060202020004"/>
                <a:ea typeface="+mn-ea"/>
                <a:cs typeface="+mn-cs"/>
              </a:rPr>
              <a:t>User Guide Overview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78708F9-FF08-4C79-8BE0-93D2F804739A}"/>
              </a:ext>
            </a:extLst>
          </p:cNvPr>
          <p:cNvGrpSpPr/>
          <p:nvPr/>
        </p:nvGrpSpPr>
        <p:grpSpPr>
          <a:xfrm>
            <a:off x="2154383" y="3263205"/>
            <a:ext cx="4494844" cy="1371600"/>
            <a:chOff x="2154383" y="3755231"/>
            <a:chExt cx="4494844" cy="13716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FF287A4-9D3F-46FE-997E-093458E20CCA}"/>
                </a:ext>
              </a:extLst>
            </p:cNvPr>
            <p:cNvSpPr/>
            <p:nvPr/>
          </p:nvSpPr>
          <p:spPr>
            <a:xfrm>
              <a:off x="2154383" y="3755231"/>
              <a:ext cx="209550" cy="1371600"/>
            </a:xfrm>
            <a:prstGeom prst="rect">
              <a:avLst/>
            </a:prstGeom>
            <a:solidFill>
              <a:srgbClr val="0F46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ok" panose="020B0503060202020004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EB8E930-D558-4781-8F64-71A7EE730725}"/>
                </a:ext>
              </a:extLst>
            </p:cNvPr>
            <p:cNvSpPr/>
            <p:nvPr/>
          </p:nvSpPr>
          <p:spPr>
            <a:xfrm>
              <a:off x="2656283" y="3840866"/>
              <a:ext cx="399294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xiata Book" panose="020B0503060202020004"/>
                  <a:cs typeface="Axiata Bold" panose="020B0803060202020004" pitchFamily="34" charset="0"/>
                </a:rPr>
                <a:t>Step-by-Step Guide</a:t>
              </a:r>
            </a:p>
            <a:p>
              <a:pPr marL="0" marR="0" lvl="0" indent="0" algn="l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xiata Book" panose="020B0503060202020004"/>
                  <a:cs typeface="Axiata Bold" panose="020B0803060202020004" pitchFamily="34" charset="0"/>
                </a:rPr>
                <a:t>through the platforms (Participant)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BA5FEF-746D-4671-9C8B-E765B86D83E5}"/>
              </a:ext>
            </a:extLst>
          </p:cNvPr>
          <p:cNvGrpSpPr/>
          <p:nvPr/>
        </p:nvGrpSpPr>
        <p:grpSpPr>
          <a:xfrm>
            <a:off x="2154383" y="6635419"/>
            <a:ext cx="4494844" cy="1371600"/>
            <a:chOff x="2154383" y="6731032"/>
            <a:chExt cx="4494844" cy="13716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CC5D6B8-B013-4669-BCCE-F41817DA206B}"/>
                </a:ext>
              </a:extLst>
            </p:cNvPr>
            <p:cNvSpPr/>
            <p:nvPr/>
          </p:nvSpPr>
          <p:spPr>
            <a:xfrm>
              <a:off x="2154383" y="6731032"/>
              <a:ext cx="209550" cy="1371600"/>
            </a:xfrm>
            <a:prstGeom prst="rect">
              <a:avLst/>
            </a:prstGeom>
            <a:solidFill>
              <a:srgbClr val="0F46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ok" panose="020B0503060202020004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6EA1B11-B72B-41A8-ABA7-A1B4838EB6EA}"/>
                </a:ext>
              </a:extLst>
            </p:cNvPr>
            <p:cNvSpPr/>
            <p:nvPr/>
          </p:nvSpPr>
          <p:spPr>
            <a:xfrm>
              <a:off x="2656283" y="6842236"/>
              <a:ext cx="399294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xiata Book" panose="020B0503060202020004"/>
                  <a:cs typeface="Axiata Bold" panose="020B0803060202020004" pitchFamily="34" charset="0"/>
                </a:rPr>
                <a:t>Frequently Asked Questions (FAQs)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73075A1-8345-4897-87E3-86AE71289978}"/>
              </a:ext>
            </a:extLst>
          </p:cNvPr>
          <p:cNvGrpSpPr/>
          <p:nvPr/>
        </p:nvGrpSpPr>
        <p:grpSpPr>
          <a:xfrm>
            <a:off x="2154383" y="1577098"/>
            <a:ext cx="4094017" cy="1371600"/>
            <a:chOff x="2154383" y="1771650"/>
            <a:chExt cx="4094017" cy="13716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3D31563-0927-4F7D-B6F2-517D7DDDA0E9}"/>
                </a:ext>
              </a:extLst>
            </p:cNvPr>
            <p:cNvSpPr/>
            <p:nvPr/>
          </p:nvSpPr>
          <p:spPr>
            <a:xfrm>
              <a:off x="2154383" y="1771650"/>
              <a:ext cx="209550" cy="1371600"/>
            </a:xfrm>
            <a:prstGeom prst="rect">
              <a:avLst/>
            </a:prstGeom>
            <a:solidFill>
              <a:srgbClr val="EC65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ok" panose="020B0503060202020004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767B3F2-1868-4254-9541-11A84E8A630C}"/>
                </a:ext>
              </a:extLst>
            </p:cNvPr>
            <p:cNvSpPr/>
            <p:nvPr/>
          </p:nvSpPr>
          <p:spPr>
            <a:xfrm>
              <a:off x="2656283" y="2130201"/>
              <a:ext cx="359211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2400" b="1" dirty="0">
                  <a:solidFill>
                    <a:srgbClr val="000000"/>
                  </a:solidFill>
                  <a:latin typeface="Axiata Book" panose="020B0503060202020004"/>
                  <a:cs typeface="Axiata Bold" panose="020B0803060202020004" pitchFamily="34" charset="0"/>
                </a:rPr>
                <a:t>Key information on CDI and IT checklist</a:t>
              </a:r>
              <a:endPara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Book" panose="020B0503060202020004"/>
                <a:cs typeface="Axiata Bold" panose="020B0803060202020004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977369E-8E65-4174-8F3A-2D1B5D8DCC04}"/>
              </a:ext>
            </a:extLst>
          </p:cNvPr>
          <p:cNvGrpSpPr/>
          <p:nvPr/>
        </p:nvGrpSpPr>
        <p:grpSpPr>
          <a:xfrm>
            <a:off x="2154383" y="8321525"/>
            <a:ext cx="4494844" cy="1371600"/>
            <a:chOff x="2154383" y="8603409"/>
            <a:chExt cx="4494844" cy="13716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51DB599-50F4-4402-9606-3722171FEB3C}"/>
                </a:ext>
              </a:extLst>
            </p:cNvPr>
            <p:cNvSpPr/>
            <p:nvPr/>
          </p:nvSpPr>
          <p:spPr>
            <a:xfrm>
              <a:off x="2154383" y="8603409"/>
              <a:ext cx="209550" cy="1371600"/>
            </a:xfrm>
            <a:prstGeom prst="rect">
              <a:avLst/>
            </a:prstGeom>
            <a:solidFill>
              <a:srgbClr val="0F46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ok" panose="020B0503060202020004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5192254-2B08-4A02-BBAC-56F338190544}"/>
                </a:ext>
              </a:extLst>
            </p:cNvPr>
            <p:cNvSpPr/>
            <p:nvPr/>
          </p:nvSpPr>
          <p:spPr>
            <a:xfrm>
              <a:off x="2656283" y="8714613"/>
              <a:ext cx="399294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xiata Book" panose="020B0503060202020004"/>
                  <a:cs typeface="Axiata Bold" panose="020B0803060202020004" pitchFamily="34" charset="0"/>
                </a:rPr>
                <a:t>Key Contact Persons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714C53D-3366-4B67-BAF2-F6174B6C22E1}"/>
              </a:ext>
            </a:extLst>
          </p:cNvPr>
          <p:cNvGrpSpPr/>
          <p:nvPr/>
        </p:nvGrpSpPr>
        <p:grpSpPr>
          <a:xfrm>
            <a:off x="2154383" y="4949312"/>
            <a:ext cx="4494844" cy="1371600"/>
            <a:chOff x="2154383" y="3755231"/>
            <a:chExt cx="4494844" cy="13716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F2726AC-68E9-4A22-BCC3-DA58FEF8A71B}"/>
                </a:ext>
              </a:extLst>
            </p:cNvPr>
            <p:cNvSpPr/>
            <p:nvPr/>
          </p:nvSpPr>
          <p:spPr>
            <a:xfrm>
              <a:off x="2154383" y="3755231"/>
              <a:ext cx="209550" cy="1371600"/>
            </a:xfrm>
            <a:prstGeom prst="rect">
              <a:avLst/>
            </a:prstGeom>
            <a:solidFill>
              <a:srgbClr val="0F46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ok" panose="020B0503060202020004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10CCF34-E5E6-49C5-9166-E12FA614C172}"/>
                </a:ext>
              </a:extLst>
            </p:cNvPr>
            <p:cNvSpPr/>
            <p:nvPr/>
          </p:nvSpPr>
          <p:spPr>
            <a:xfrm>
              <a:off x="2656283" y="3840866"/>
              <a:ext cx="399294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xiata Book" panose="020B0503060202020004"/>
                  <a:cs typeface="Axiata Bold" panose="020B0803060202020004" pitchFamily="34" charset="0"/>
                </a:rPr>
                <a:t>Step-by-Step Guide</a:t>
              </a:r>
            </a:p>
            <a:p>
              <a:pPr marL="0" marR="0" lvl="0" indent="0" algn="l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xiata Book" panose="020B0503060202020004"/>
                  <a:cs typeface="Axiata Bold" panose="020B0803060202020004" pitchFamily="34" charset="0"/>
                </a:rPr>
                <a:t>through the platforms (Manager)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04961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FEC327-5F5C-45D5-9E9C-D4AF4E67E4FA}"/>
              </a:ext>
            </a:extLst>
          </p:cNvPr>
          <p:cNvSpPr/>
          <p:nvPr/>
        </p:nvSpPr>
        <p:spPr>
          <a:xfrm>
            <a:off x="0" y="416379"/>
            <a:ext cx="7921625" cy="744374"/>
          </a:xfrm>
          <a:prstGeom prst="rect">
            <a:avLst/>
          </a:prstGeom>
          <a:solidFill>
            <a:srgbClr val="C40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3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xiata Bold" panose="020B08030602020200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21A4E5-4FE2-4EC9-BB75-5B5DEE051CD9}"/>
              </a:ext>
            </a:extLst>
          </p:cNvPr>
          <p:cNvSpPr/>
          <p:nvPr/>
        </p:nvSpPr>
        <p:spPr>
          <a:xfrm>
            <a:off x="0" y="519427"/>
            <a:ext cx="7921625" cy="1146157"/>
          </a:xfrm>
          <a:prstGeom prst="rect">
            <a:avLst/>
          </a:prstGeom>
          <a:solidFill>
            <a:srgbClr val="EC6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2" lvl="0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1. </a:t>
            </a: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How do I access EY platform for submitting feedback ratings for a team member?     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xiata Bold" panose="020B080306020202000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5B54BC-23DC-4FD2-A662-FE4C08ED4C7D}"/>
              </a:ext>
            </a:extLst>
          </p:cNvPr>
          <p:cNvSpPr/>
          <p:nvPr/>
        </p:nvSpPr>
        <p:spPr>
          <a:xfrm>
            <a:off x="544412" y="1965960"/>
            <a:ext cx="6832800" cy="342627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en-US" sz="1600" dirty="0">
                <a:solidFill>
                  <a:srgbClr val="000000"/>
                </a:solidFill>
                <a:latin typeface="Axiata Medium"/>
              </a:rPr>
              <a:t>You will receive a mail from </a:t>
            </a:r>
            <a:r>
              <a:rPr lang="en-US" sz="1600" dirty="0">
                <a:solidFill>
                  <a:srgbClr val="000000"/>
                </a:solidFill>
                <a:latin typeface="Axiata Medium"/>
                <a:hlinkClick r:id="rId2"/>
              </a:rPr>
              <a:t>axiatafastforward.cdi@axiatafastforward.com</a:t>
            </a:r>
            <a:r>
              <a:rPr lang="en-US" sz="1600" dirty="0">
                <a:solidFill>
                  <a:srgbClr val="000000"/>
                </a:solidFill>
                <a:latin typeface="Axiata Medium"/>
              </a:rPr>
              <a:t> which will contain a link to access the EY platform along with credentials. Access the link and input the credentials.  </a:t>
            </a:r>
          </a:p>
          <a:p>
            <a:pPr marL="342900" marR="0" lvl="0" indent="-34290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en-US" sz="1600" dirty="0">
                <a:solidFill>
                  <a:srgbClr val="000000"/>
                </a:solidFill>
                <a:latin typeface="Axiata Medium"/>
              </a:rPr>
              <a:t>Click on </a:t>
            </a:r>
            <a:r>
              <a:rPr lang="en-US" sz="1600" b="1" dirty="0">
                <a:solidFill>
                  <a:srgbClr val="000000"/>
                </a:solidFill>
                <a:latin typeface="Axiata Medium"/>
              </a:rPr>
              <a:t>Start Feedback </a:t>
            </a:r>
            <a:r>
              <a:rPr lang="en-US" sz="1600" dirty="0">
                <a:solidFill>
                  <a:srgbClr val="000000"/>
                </a:solidFill>
                <a:latin typeface="Axiata Medium"/>
              </a:rPr>
              <a:t>to rate participants mapped to you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xiata Medium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2AFF46A-5573-434C-BAB9-03BD163F9587}"/>
              </a:ext>
            </a:extLst>
          </p:cNvPr>
          <p:cNvSpPr/>
          <p:nvPr/>
        </p:nvSpPr>
        <p:spPr>
          <a:xfrm>
            <a:off x="608855" y="2043002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ld" panose="020B0803060202020004" pitchFamily="34" charset="0"/>
                <a:ea typeface="+mn-ea"/>
                <a:cs typeface="Axiata Bold" panose="020B0803060202020004" pitchFamily="34" charset="0"/>
              </a:rPr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0FA0FBC-B730-4A83-B3AE-5CFB6FF177B0}"/>
              </a:ext>
            </a:extLst>
          </p:cNvPr>
          <p:cNvSpPr/>
          <p:nvPr/>
        </p:nvSpPr>
        <p:spPr>
          <a:xfrm>
            <a:off x="608855" y="2847773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ld" panose="020B0803060202020004" pitchFamily="34" charset="0"/>
                <a:ea typeface="+mn-ea"/>
                <a:cs typeface="Axiata Bold" panose="020B0803060202020004" pitchFamily="34" charset="0"/>
              </a:rPr>
              <a:t>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235480-6446-4E46-941B-0CD34C3602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61" b="5591"/>
          <a:stretch/>
        </p:blipFill>
        <p:spPr>
          <a:xfrm>
            <a:off x="544412" y="3360602"/>
            <a:ext cx="6832800" cy="32534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59F52E-63BC-464B-BB18-3486B09F11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09" b="5986"/>
          <a:stretch/>
        </p:blipFill>
        <p:spPr>
          <a:xfrm>
            <a:off x="544412" y="6741159"/>
            <a:ext cx="6832800" cy="328631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5B2C3DD-4817-4A99-B026-A554398F6E45}"/>
              </a:ext>
            </a:extLst>
          </p:cNvPr>
          <p:cNvSpPr/>
          <p:nvPr/>
        </p:nvSpPr>
        <p:spPr>
          <a:xfrm>
            <a:off x="1521883" y="4657041"/>
            <a:ext cx="1475317" cy="1004485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6A75A2E-614E-4DA7-9B96-3D796D78FE5E}"/>
              </a:ext>
            </a:extLst>
          </p:cNvPr>
          <p:cNvSpPr/>
          <p:nvPr/>
        </p:nvSpPr>
        <p:spPr>
          <a:xfrm>
            <a:off x="1412913" y="4551233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ld" panose="020B0803060202020004" pitchFamily="34" charset="0"/>
                <a:ea typeface="+mn-ea"/>
                <a:cs typeface="Axiata Bold" panose="020B0803060202020004" pitchFamily="34" charset="0"/>
              </a:rPr>
              <a:t>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A0673D-707F-49B3-916B-B929A992952D}"/>
              </a:ext>
            </a:extLst>
          </p:cNvPr>
          <p:cNvSpPr/>
          <p:nvPr/>
        </p:nvSpPr>
        <p:spPr>
          <a:xfrm>
            <a:off x="2259541" y="7586510"/>
            <a:ext cx="1271059" cy="224444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B4B87AD-A33C-4659-A4A9-50137A9E218B}"/>
              </a:ext>
            </a:extLst>
          </p:cNvPr>
          <p:cNvSpPr/>
          <p:nvPr/>
        </p:nvSpPr>
        <p:spPr>
          <a:xfrm>
            <a:off x="2150571" y="7463766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FFFFFF"/>
                </a:solidFill>
                <a:latin typeface="Axiata Bold" panose="020B0803060202020004" pitchFamily="34" charset="0"/>
                <a:cs typeface="Axiata Bold" panose="020B0803060202020004" pitchFamily="34" charset="0"/>
              </a:rPr>
              <a:t>B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xiata Bold" panose="020B0803060202020004" pitchFamily="34" charset="0"/>
              <a:ea typeface="+mn-ea"/>
              <a:cs typeface="Axiata Bold" panose="020B08030602020200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C6AB94-AAB4-4969-9C61-4A6E009C1B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21" r="80549" b="86951"/>
          <a:stretch/>
        </p:blipFill>
        <p:spPr>
          <a:xfrm>
            <a:off x="1333108" y="6764867"/>
            <a:ext cx="588728" cy="210608"/>
          </a:xfrm>
          <a:prstGeom prst="rect">
            <a:avLst/>
          </a:prstGeom>
          <a:ln w="3175">
            <a:noFill/>
          </a:ln>
        </p:spPr>
      </p:pic>
    </p:spTree>
    <p:extLst>
      <p:ext uri="{BB962C8B-B14F-4D97-AF65-F5344CB8AC3E}">
        <p14:creationId xmlns:p14="http://schemas.microsoft.com/office/powerpoint/2010/main" val="8111485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FEC327-5F5C-45D5-9E9C-D4AF4E67E4FA}"/>
              </a:ext>
            </a:extLst>
          </p:cNvPr>
          <p:cNvSpPr/>
          <p:nvPr/>
        </p:nvSpPr>
        <p:spPr>
          <a:xfrm>
            <a:off x="0" y="416379"/>
            <a:ext cx="7921625" cy="744374"/>
          </a:xfrm>
          <a:prstGeom prst="rect">
            <a:avLst/>
          </a:prstGeom>
          <a:solidFill>
            <a:srgbClr val="C40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3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xiata Bold" panose="020B08030602020200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21A4E5-4FE2-4EC9-BB75-5B5DEE051CD9}"/>
              </a:ext>
            </a:extLst>
          </p:cNvPr>
          <p:cNvSpPr/>
          <p:nvPr/>
        </p:nvSpPr>
        <p:spPr>
          <a:xfrm>
            <a:off x="0" y="519427"/>
            <a:ext cx="7921625" cy="1146157"/>
          </a:xfrm>
          <a:prstGeom prst="rect">
            <a:avLst/>
          </a:prstGeom>
          <a:solidFill>
            <a:srgbClr val="EC6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2" lvl="0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2. Where do I see the full list of participants mapped to me?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5B54BC-23DC-4FD2-A662-FE4C08ED4C7D}"/>
              </a:ext>
            </a:extLst>
          </p:cNvPr>
          <p:cNvSpPr/>
          <p:nvPr/>
        </p:nvSpPr>
        <p:spPr>
          <a:xfrm>
            <a:off x="544412" y="1965960"/>
            <a:ext cx="6832800" cy="342627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/>
                <a:ea typeface="+mn-ea"/>
                <a:cs typeface="+mn-cs"/>
              </a:rPr>
              <a:t>Y</a:t>
            </a:r>
            <a:r>
              <a:rPr lang="en-US" sz="1600" dirty="0" err="1">
                <a:solidFill>
                  <a:srgbClr val="000000"/>
                </a:solidFill>
                <a:latin typeface="Axiata Medium"/>
              </a:rPr>
              <a:t>ou</a:t>
            </a:r>
            <a:r>
              <a:rPr lang="en-US" sz="1600" dirty="0">
                <a:solidFill>
                  <a:srgbClr val="000000"/>
                </a:solidFill>
                <a:latin typeface="Axiata Medium"/>
              </a:rPr>
              <a:t> will now see the full list of participants for whom you have to submit feedback ratings. Ratings have to be submitted within 3 days of receiving the mail from EY</a:t>
            </a:r>
          </a:p>
          <a:p>
            <a:pPr marL="342900" marR="0" lvl="0" indent="-34290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/>
                <a:ea typeface="+mn-ea"/>
                <a:cs typeface="+mn-cs"/>
              </a:rPr>
              <a:t>Click on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/>
                <a:ea typeface="+mn-ea"/>
                <a:cs typeface="+mn-cs"/>
              </a:rPr>
              <a:t>Start Feedback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Medium"/>
                <a:ea typeface="+mn-ea"/>
                <a:cs typeface="+mn-cs"/>
              </a:rPr>
              <a:t>to start rating </a:t>
            </a:r>
            <a:r>
              <a:rPr lang="en-US" sz="1600" dirty="0">
                <a:solidFill>
                  <a:srgbClr val="000000"/>
                </a:solidFill>
                <a:latin typeface="Axiata Medium"/>
              </a:rPr>
              <a:t>every participant</a:t>
            </a:r>
          </a:p>
          <a:p>
            <a:pPr marR="0" lvl="0" algn="just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0D42"/>
              </a:buClr>
              <a:buSzPct val="80000"/>
              <a:tabLst/>
              <a:defRPr/>
            </a:pPr>
            <a:r>
              <a:rPr lang="en-US" sz="1600" i="1" dirty="0">
                <a:solidFill>
                  <a:srgbClr val="000000"/>
                </a:solidFill>
                <a:latin typeface="Axiata Medium"/>
              </a:rPr>
              <a:t>For every participant, ratings have to be provided across Products &amp; Solutions, and Role-specific skills on a scale ranging from – Basic Knowledge (B), Working Knowledge (W), Extensive Experience (EE), Expert (E)</a:t>
            </a:r>
            <a:endParaRPr kumimoji="0" lang="en-US" sz="160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xiata Medium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2AFF46A-5573-434C-BAB9-03BD163F9587}"/>
              </a:ext>
            </a:extLst>
          </p:cNvPr>
          <p:cNvSpPr/>
          <p:nvPr/>
        </p:nvSpPr>
        <p:spPr>
          <a:xfrm>
            <a:off x="608855" y="2043002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FFFFFF"/>
                </a:solidFill>
                <a:latin typeface="Axiata Bold" panose="020B0803060202020004" pitchFamily="34" charset="0"/>
                <a:cs typeface="Axiata Bold" panose="020B0803060202020004" pitchFamily="34" charset="0"/>
              </a:rPr>
              <a:t>C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xiata Bold" panose="020B0803060202020004" pitchFamily="34" charset="0"/>
              <a:ea typeface="+mn-ea"/>
              <a:cs typeface="Axiata Bold" panose="020B08030602020200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0FA0FBC-B730-4A83-B3AE-5CFB6FF177B0}"/>
              </a:ext>
            </a:extLst>
          </p:cNvPr>
          <p:cNvSpPr/>
          <p:nvPr/>
        </p:nvSpPr>
        <p:spPr>
          <a:xfrm>
            <a:off x="608855" y="2828419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FFFFFF"/>
                </a:solidFill>
                <a:latin typeface="Axiata Bold" panose="020B0803060202020004" pitchFamily="34" charset="0"/>
                <a:cs typeface="Axiata Bold" panose="020B0803060202020004" pitchFamily="34" charset="0"/>
              </a:rPr>
              <a:t>D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xiata Bold" panose="020B0803060202020004" pitchFamily="34" charset="0"/>
              <a:ea typeface="+mn-ea"/>
              <a:cs typeface="Axiata Bold" panose="020B08030602020200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5146D5-C081-4D40-9386-D0F144A72F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23" b="5862"/>
          <a:stretch/>
        </p:blipFill>
        <p:spPr>
          <a:xfrm>
            <a:off x="544412" y="4086224"/>
            <a:ext cx="6832800" cy="32559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A90B6B7-7955-44C3-AC47-1521D2426BCC}"/>
              </a:ext>
            </a:extLst>
          </p:cNvPr>
          <p:cNvSpPr/>
          <p:nvPr/>
        </p:nvSpPr>
        <p:spPr>
          <a:xfrm>
            <a:off x="2362201" y="4615543"/>
            <a:ext cx="1055914" cy="1143000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E8F930E-0134-4FB1-A55C-51C62DB43E01}"/>
              </a:ext>
            </a:extLst>
          </p:cNvPr>
          <p:cNvSpPr/>
          <p:nvPr/>
        </p:nvSpPr>
        <p:spPr>
          <a:xfrm>
            <a:off x="2254921" y="4509735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FFFFFF"/>
                </a:solidFill>
                <a:latin typeface="Axiata Bold" panose="020B0803060202020004" pitchFamily="34" charset="0"/>
                <a:cs typeface="Axiata Bold" panose="020B0803060202020004" pitchFamily="34" charset="0"/>
              </a:rPr>
              <a:t>C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xiata Bold" panose="020B0803060202020004" pitchFamily="34" charset="0"/>
              <a:ea typeface="+mn-ea"/>
              <a:cs typeface="Axiata Bold" panose="020B08030602020200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EA1A57-FF83-44E8-BC69-E5D489A46375}"/>
              </a:ext>
            </a:extLst>
          </p:cNvPr>
          <p:cNvSpPr/>
          <p:nvPr/>
        </p:nvSpPr>
        <p:spPr>
          <a:xfrm>
            <a:off x="5932715" y="4813224"/>
            <a:ext cx="696685" cy="211616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564BDCF-AD27-46F2-A0F9-E196A1452416}"/>
              </a:ext>
            </a:extLst>
          </p:cNvPr>
          <p:cNvSpPr/>
          <p:nvPr/>
        </p:nvSpPr>
        <p:spPr>
          <a:xfrm>
            <a:off x="5825435" y="4696530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ld" panose="020B0803060202020004" pitchFamily="34" charset="0"/>
                <a:ea typeface="+mn-ea"/>
                <a:cs typeface="Axiata Bold" panose="020B0803060202020004" pitchFamily="34" charset="0"/>
              </a:rPr>
              <a:t>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63720EC-9CDD-410B-B1F6-CE085DEBFB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1" r="80549" b="86951"/>
          <a:stretch/>
        </p:blipFill>
        <p:spPr>
          <a:xfrm>
            <a:off x="544412" y="4086224"/>
            <a:ext cx="1117171" cy="379942"/>
          </a:xfrm>
          <a:prstGeom prst="rect">
            <a:avLst/>
          </a:prstGeom>
          <a:ln w="3175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704039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FEC327-5F5C-45D5-9E9C-D4AF4E67E4FA}"/>
              </a:ext>
            </a:extLst>
          </p:cNvPr>
          <p:cNvSpPr/>
          <p:nvPr/>
        </p:nvSpPr>
        <p:spPr>
          <a:xfrm>
            <a:off x="0" y="416379"/>
            <a:ext cx="7921625" cy="744374"/>
          </a:xfrm>
          <a:prstGeom prst="rect">
            <a:avLst/>
          </a:prstGeom>
          <a:solidFill>
            <a:srgbClr val="C40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3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xiata Bold" panose="020B08030602020200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21A4E5-4FE2-4EC9-BB75-5B5DEE051CD9}"/>
              </a:ext>
            </a:extLst>
          </p:cNvPr>
          <p:cNvSpPr/>
          <p:nvPr/>
        </p:nvSpPr>
        <p:spPr>
          <a:xfrm>
            <a:off x="0" y="519427"/>
            <a:ext cx="7921625" cy="1146157"/>
          </a:xfrm>
          <a:prstGeom prst="rect">
            <a:avLst/>
          </a:prstGeom>
          <a:solidFill>
            <a:srgbClr val="EC6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2" lvl="0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3. How do I submit the ratings?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5B54BC-23DC-4FD2-A662-FE4C08ED4C7D}"/>
              </a:ext>
            </a:extLst>
          </p:cNvPr>
          <p:cNvSpPr/>
          <p:nvPr/>
        </p:nvSpPr>
        <p:spPr>
          <a:xfrm>
            <a:off x="544412" y="1965960"/>
            <a:ext cx="6832800" cy="342627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en-US" sz="1600" dirty="0">
                <a:solidFill>
                  <a:srgbClr val="000000"/>
                </a:solidFill>
                <a:latin typeface="Axiata Medium"/>
              </a:rPr>
              <a:t>You can rate the participant by moving the blue button to the desired scale for every knowledge competency</a:t>
            </a:r>
          </a:p>
          <a:p>
            <a:pPr marL="342900" lvl="0" indent="-342900">
              <a:spcAft>
                <a:spcPts val="60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solidFill>
                  <a:srgbClr val="000000"/>
                </a:solidFill>
                <a:latin typeface="Axiata Medium"/>
              </a:rPr>
              <a:t>After rating the participant across all Products &amp; Solutions, and Role-specific skills, click on </a:t>
            </a:r>
            <a:r>
              <a:rPr lang="en-US" sz="1600" b="1" dirty="0">
                <a:solidFill>
                  <a:srgbClr val="000000"/>
                </a:solidFill>
                <a:latin typeface="Axiata Medium"/>
              </a:rPr>
              <a:t>Submit</a:t>
            </a:r>
            <a:r>
              <a:rPr lang="en-US" sz="1600" dirty="0">
                <a:solidFill>
                  <a:srgbClr val="000000"/>
                </a:solidFill>
                <a:latin typeface="Axiata Medium"/>
              </a:rPr>
              <a:t> to save and record your responses</a:t>
            </a:r>
          </a:p>
          <a:p>
            <a:pPr marR="0" lvl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0D42"/>
              </a:buClr>
              <a:buSzPct val="80000"/>
              <a:tabLst/>
              <a:defRPr/>
            </a:pPr>
            <a:r>
              <a:rPr lang="en-US" sz="1600" dirty="0">
                <a:solidFill>
                  <a:srgbClr val="000000"/>
                </a:solidFill>
                <a:latin typeface="Axiata Medium"/>
              </a:rPr>
              <a:t>You can now continue to rate the other participants or log out. 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2AFF46A-5573-434C-BAB9-03BD163F9587}"/>
              </a:ext>
            </a:extLst>
          </p:cNvPr>
          <p:cNvSpPr/>
          <p:nvPr/>
        </p:nvSpPr>
        <p:spPr>
          <a:xfrm>
            <a:off x="608855" y="2034533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FFFFFF"/>
                </a:solidFill>
                <a:latin typeface="Axiata Bold" panose="020B0803060202020004" pitchFamily="34" charset="0"/>
                <a:cs typeface="Axiata Bold" panose="020B0803060202020004" pitchFamily="34" charset="0"/>
              </a:rPr>
              <a:t>E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xiata Bold" panose="020B0803060202020004" pitchFamily="34" charset="0"/>
              <a:ea typeface="+mn-ea"/>
              <a:cs typeface="Axiata Bold" panose="020B08030602020200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0FA0FBC-B730-4A83-B3AE-5CFB6FF177B0}"/>
              </a:ext>
            </a:extLst>
          </p:cNvPr>
          <p:cNvSpPr/>
          <p:nvPr/>
        </p:nvSpPr>
        <p:spPr>
          <a:xfrm>
            <a:off x="608854" y="2601991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FFFFFF"/>
                </a:solidFill>
                <a:latin typeface="Axiata Bold" panose="020B0803060202020004" pitchFamily="34" charset="0"/>
                <a:cs typeface="Axiata Bold" panose="020B0803060202020004" pitchFamily="34" charset="0"/>
              </a:rPr>
              <a:t>F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xiata Bold" panose="020B0803060202020004" pitchFamily="34" charset="0"/>
              <a:ea typeface="+mn-ea"/>
              <a:cs typeface="Axiata Bold" panose="020B08030602020200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51A940-BD32-41E5-BF5F-DC02BCCE66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99" b="13608"/>
          <a:stretch/>
        </p:blipFill>
        <p:spPr>
          <a:xfrm>
            <a:off x="544412" y="3615079"/>
            <a:ext cx="6832800" cy="295533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BC61E6-A40D-40EA-A5CB-E14A44565B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94" b="6039"/>
          <a:stretch/>
        </p:blipFill>
        <p:spPr>
          <a:xfrm>
            <a:off x="544412" y="6761167"/>
            <a:ext cx="6832800" cy="32464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697ACE7-E6F1-45B1-A861-23A7338637FE}"/>
              </a:ext>
            </a:extLst>
          </p:cNvPr>
          <p:cNvSpPr/>
          <p:nvPr/>
        </p:nvSpPr>
        <p:spPr>
          <a:xfrm>
            <a:off x="4411133" y="4955381"/>
            <a:ext cx="2362199" cy="1615034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ADA0935-ED79-460D-9DD7-DFF170672ADA}"/>
              </a:ext>
            </a:extLst>
          </p:cNvPr>
          <p:cNvSpPr/>
          <p:nvPr/>
        </p:nvSpPr>
        <p:spPr>
          <a:xfrm>
            <a:off x="4303854" y="4849573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ld" panose="020B0803060202020004" pitchFamily="34" charset="0"/>
                <a:ea typeface="+mn-ea"/>
                <a:cs typeface="Axiata Bold" panose="020B0803060202020004" pitchFamily="34" charset="0"/>
              </a:rPr>
              <a:t>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6C500B-D342-4C6D-B223-CD8202FB2232}"/>
              </a:ext>
            </a:extLst>
          </p:cNvPr>
          <p:cNvSpPr/>
          <p:nvPr/>
        </p:nvSpPr>
        <p:spPr>
          <a:xfrm>
            <a:off x="4182146" y="9832627"/>
            <a:ext cx="652321" cy="234240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F038907-27E2-450C-9D40-891F71DB546F}"/>
              </a:ext>
            </a:extLst>
          </p:cNvPr>
          <p:cNvSpPr/>
          <p:nvPr/>
        </p:nvSpPr>
        <p:spPr>
          <a:xfrm>
            <a:off x="4074866" y="9740958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FFFFFF"/>
                </a:solidFill>
                <a:latin typeface="Axiata Bold" panose="020B0803060202020004" pitchFamily="34" charset="0"/>
                <a:cs typeface="Axiata Bold" panose="020B0803060202020004" pitchFamily="34" charset="0"/>
              </a:rPr>
              <a:t>F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xiata Bold" panose="020B0803060202020004" pitchFamily="34" charset="0"/>
              <a:ea typeface="+mn-ea"/>
              <a:cs typeface="Axiata Bold" panose="020B08030602020200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709384-B306-4D03-9B49-2F3F8CDEC8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1" r="80549" b="86951"/>
          <a:stretch/>
        </p:blipFill>
        <p:spPr>
          <a:xfrm>
            <a:off x="544412" y="3615079"/>
            <a:ext cx="1117171" cy="379942"/>
          </a:xfrm>
          <a:prstGeom prst="rect">
            <a:avLst/>
          </a:prstGeom>
          <a:ln w="3175">
            <a:solidFill>
              <a:schemeClr val="bg1">
                <a:lumMod val="95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45979CB-018D-4555-8E68-09B08B7356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1" r="80549" b="86951"/>
          <a:stretch/>
        </p:blipFill>
        <p:spPr>
          <a:xfrm>
            <a:off x="541237" y="6757992"/>
            <a:ext cx="1117171" cy="372798"/>
          </a:xfrm>
          <a:prstGeom prst="rect">
            <a:avLst/>
          </a:prstGeom>
          <a:ln w="3175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858437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9D42F9-AB0D-4D1A-95D3-CCA10112A448}"/>
              </a:ext>
            </a:extLst>
          </p:cNvPr>
          <p:cNvSpPr/>
          <p:nvPr/>
        </p:nvSpPr>
        <p:spPr>
          <a:xfrm>
            <a:off x="0" y="416379"/>
            <a:ext cx="7921625" cy="744374"/>
          </a:xfrm>
          <a:prstGeom prst="rect">
            <a:avLst/>
          </a:prstGeom>
          <a:solidFill>
            <a:srgbClr val="C40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3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ata Bold" panose="020B0803060202020004"/>
                <a:ea typeface="+mn-ea"/>
                <a:cs typeface="+mn-cs"/>
              </a:rPr>
              <a:t>User Guide Overview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78708F9-FF08-4C79-8BE0-93D2F804739A}"/>
              </a:ext>
            </a:extLst>
          </p:cNvPr>
          <p:cNvGrpSpPr/>
          <p:nvPr/>
        </p:nvGrpSpPr>
        <p:grpSpPr>
          <a:xfrm>
            <a:off x="2154383" y="3263205"/>
            <a:ext cx="4494844" cy="1371600"/>
            <a:chOff x="2154383" y="3755231"/>
            <a:chExt cx="4494844" cy="13716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FF287A4-9D3F-46FE-997E-093458E20CCA}"/>
                </a:ext>
              </a:extLst>
            </p:cNvPr>
            <p:cNvSpPr/>
            <p:nvPr/>
          </p:nvSpPr>
          <p:spPr>
            <a:xfrm>
              <a:off x="2154383" y="3755231"/>
              <a:ext cx="209550" cy="1371600"/>
            </a:xfrm>
            <a:prstGeom prst="rect">
              <a:avLst/>
            </a:prstGeom>
            <a:solidFill>
              <a:srgbClr val="0F46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ok" panose="020B0503060202020004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EB8E930-D558-4781-8F64-71A7EE730725}"/>
                </a:ext>
              </a:extLst>
            </p:cNvPr>
            <p:cNvSpPr/>
            <p:nvPr/>
          </p:nvSpPr>
          <p:spPr>
            <a:xfrm>
              <a:off x="2656283" y="3840866"/>
              <a:ext cx="399294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xiata Book" panose="020B0503060202020004"/>
                  <a:cs typeface="Axiata Bold" panose="020B0803060202020004" pitchFamily="34" charset="0"/>
                </a:rPr>
                <a:t>Step-by-Step Guide</a:t>
              </a:r>
            </a:p>
            <a:p>
              <a:pPr marL="0" marR="0" lvl="0" indent="0" algn="l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xiata Book" panose="020B0503060202020004"/>
                  <a:cs typeface="Axiata Bold" panose="020B0803060202020004" pitchFamily="34" charset="0"/>
                </a:rPr>
                <a:t>through the platforms (Participant)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BA5FEF-746D-4671-9C8B-E765B86D83E5}"/>
              </a:ext>
            </a:extLst>
          </p:cNvPr>
          <p:cNvGrpSpPr/>
          <p:nvPr/>
        </p:nvGrpSpPr>
        <p:grpSpPr>
          <a:xfrm>
            <a:off x="2154383" y="6635419"/>
            <a:ext cx="4494844" cy="1371600"/>
            <a:chOff x="2154383" y="6731032"/>
            <a:chExt cx="4494844" cy="13716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CC5D6B8-B013-4669-BCCE-F41817DA206B}"/>
                </a:ext>
              </a:extLst>
            </p:cNvPr>
            <p:cNvSpPr/>
            <p:nvPr/>
          </p:nvSpPr>
          <p:spPr>
            <a:xfrm>
              <a:off x="2154383" y="6731032"/>
              <a:ext cx="209550" cy="1371600"/>
            </a:xfrm>
            <a:prstGeom prst="rect">
              <a:avLst/>
            </a:prstGeom>
            <a:solidFill>
              <a:srgbClr val="EC65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ok" panose="020B0503060202020004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6EA1B11-B72B-41A8-ABA7-A1B4838EB6EA}"/>
                </a:ext>
              </a:extLst>
            </p:cNvPr>
            <p:cNvSpPr/>
            <p:nvPr/>
          </p:nvSpPr>
          <p:spPr>
            <a:xfrm>
              <a:off x="2656283" y="6842236"/>
              <a:ext cx="399294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xiata Book" panose="020B0503060202020004"/>
                  <a:cs typeface="Axiata Bold" panose="020B0803060202020004" pitchFamily="34" charset="0"/>
                </a:rPr>
                <a:t>Frequently Asked Questions (FAQs)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73075A1-8345-4897-87E3-86AE71289978}"/>
              </a:ext>
            </a:extLst>
          </p:cNvPr>
          <p:cNvGrpSpPr/>
          <p:nvPr/>
        </p:nvGrpSpPr>
        <p:grpSpPr>
          <a:xfrm>
            <a:off x="2154383" y="1577098"/>
            <a:ext cx="4094017" cy="1371600"/>
            <a:chOff x="2154383" y="1771650"/>
            <a:chExt cx="4094017" cy="13716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3D31563-0927-4F7D-B6F2-517D7DDDA0E9}"/>
                </a:ext>
              </a:extLst>
            </p:cNvPr>
            <p:cNvSpPr/>
            <p:nvPr/>
          </p:nvSpPr>
          <p:spPr>
            <a:xfrm>
              <a:off x="2154383" y="1771650"/>
              <a:ext cx="209550" cy="1371600"/>
            </a:xfrm>
            <a:prstGeom prst="rect">
              <a:avLst/>
            </a:prstGeom>
            <a:solidFill>
              <a:srgbClr val="0F46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ok" panose="020B0503060202020004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767B3F2-1868-4254-9541-11A84E8A630C}"/>
                </a:ext>
              </a:extLst>
            </p:cNvPr>
            <p:cNvSpPr/>
            <p:nvPr/>
          </p:nvSpPr>
          <p:spPr>
            <a:xfrm>
              <a:off x="2656283" y="2130201"/>
              <a:ext cx="359211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2400" b="1" dirty="0">
                  <a:solidFill>
                    <a:srgbClr val="000000"/>
                  </a:solidFill>
                  <a:latin typeface="Axiata Book" panose="020B0503060202020004"/>
                  <a:cs typeface="Axiata Bold" panose="020B0803060202020004" pitchFamily="34" charset="0"/>
                </a:rPr>
                <a:t>Key information on CDI and IT checklist</a:t>
              </a:r>
              <a:endPara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Book" panose="020B0503060202020004"/>
                <a:cs typeface="Axiata Bold" panose="020B0803060202020004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977369E-8E65-4174-8F3A-2D1B5D8DCC04}"/>
              </a:ext>
            </a:extLst>
          </p:cNvPr>
          <p:cNvGrpSpPr/>
          <p:nvPr/>
        </p:nvGrpSpPr>
        <p:grpSpPr>
          <a:xfrm>
            <a:off x="2154383" y="8321525"/>
            <a:ext cx="4494844" cy="1371600"/>
            <a:chOff x="2154383" y="8603409"/>
            <a:chExt cx="4494844" cy="13716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51DB599-50F4-4402-9606-3722171FEB3C}"/>
                </a:ext>
              </a:extLst>
            </p:cNvPr>
            <p:cNvSpPr/>
            <p:nvPr/>
          </p:nvSpPr>
          <p:spPr>
            <a:xfrm>
              <a:off x="2154383" y="8603409"/>
              <a:ext cx="209550" cy="1371600"/>
            </a:xfrm>
            <a:prstGeom prst="rect">
              <a:avLst/>
            </a:prstGeom>
            <a:solidFill>
              <a:srgbClr val="0F46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ok" panose="020B0503060202020004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5192254-2B08-4A02-BBAC-56F338190544}"/>
                </a:ext>
              </a:extLst>
            </p:cNvPr>
            <p:cNvSpPr/>
            <p:nvPr/>
          </p:nvSpPr>
          <p:spPr>
            <a:xfrm>
              <a:off x="2656283" y="8714613"/>
              <a:ext cx="399294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xiata Book" panose="020B0503060202020004"/>
                  <a:cs typeface="Axiata Bold" panose="020B0803060202020004" pitchFamily="34" charset="0"/>
                </a:rPr>
                <a:t>Key Contact Persons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714C53D-3366-4B67-BAF2-F6174B6C22E1}"/>
              </a:ext>
            </a:extLst>
          </p:cNvPr>
          <p:cNvGrpSpPr/>
          <p:nvPr/>
        </p:nvGrpSpPr>
        <p:grpSpPr>
          <a:xfrm>
            <a:off x="2154383" y="4949312"/>
            <a:ext cx="4494844" cy="1371600"/>
            <a:chOff x="2154383" y="3755231"/>
            <a:chExt cx="4494844" cy="13716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F2726AC-68E9-4A22-BCC3-DA58FEF8A71B}"/>
                </a:ext>
              </a:extLst>
            </p:cNvPr>
            <p:cNvSpPr/>
            <p:nvPr/>
          </p:nvSpPr>
          <p:spPr>
            <a:xfrm>
              <a:off x="2154383" y="3755231"/>
              <a:ext cx="209550" cy="1371600"/>
            </a:xfrm>
            <a:prstGeom prst="rect">
              <a:avLst/>
            </a:prstGeom>
            <a:solidFill>
              <a:srgbClr val="0F46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ok" panose="020B0503060202020004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10CCF34-E5E6-49C5-9166-E12FA614C172}"/>
                </a:ext>
              </a:extLst>
            </p:cNvPr>
            <p:cNvSpPr/>
            <p:nvPr/>
          </p:nvSpPr>
          <p:spPr>
            <a:xfrm>
              <a:off x="2656283" y="3840866"/>
              <a:ext cx="399294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xiata Book" panose="020B0503060202020004"/>
                  <a:cs typeface="Axiata Bold" panose="020B0803060202020004" pitchFamily="34" charset="0"/>
                </a:rPr>
                <a:t>Step-by-Step Guide</a:t>
              </a:r>
            </a:p>
            <a:p>
              <a:pPr marL="0" marR="0" lvl="0" indent="0" algn="l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xiata Book" panose="020B0503060202020004"/>
                  <a:cs typeface="Axiata Bold" panose="020B0803060202020004" pitchFamily="34" charset="0"/>
                </a:rPr>
                <a:t>through the platforms (Manager)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86645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Table 2">
            <a:extLst>
              <a:ext uri="{FF2B5EF4-FFF2-40B4-BE49-F238E27FC236}">
                <a16:creationId xmlns:a16="http://schemas.microsoft.com/office/drawing/2014/main" id="{A20A97E3-60D6-497E-81CB-AC2B165AA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360510"/>
              </p:ext>
            </p:extLst>
          </p:nvPr>
        </p:nvGraphicFramePr>
        <p:xfrm>
          <a:off x="608855" y="1965960"/>
          <a:ext cx="6703914" cy="8385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826">
                  <a:extLst>
                    <a:ext uri="{9D8B030D-6E8A-4147-A177-3AD203B41FA5}">
                      <a16:colId xmlns:a16="http://schemas.microsoft.com/office/drawing/2014/main" val="3522900465"/>
                    </a:ext>
                  </a:extLst>
                </a:gridCol>
                <a:gridCol w="2653005">
                  <a:extLst>
                    <a:ext uri="{9D8B030D-6E8A-4147-A177-3AD203B41FA5}">
                      <a16:colId xmlns:a16="http://schemas.microsoft.com/office/drawing/2014/main" val="3058492071"/>
                    </a:ext>
                  </a:extLst>
                </a:gridCol>
                <a:gridCol w="3568083">
                  <a:extLst>
                    <a:ext uri="{9D8B030D-6E8A-4147-A177-3AD203B41FA5}">
                      <a16:colId xmlns:a16="http://schemas.microsoft.com/office/drawing/2014/main" val="967438167"/>
                    </a:ext>
                  </a:extLst>
                </a:gridCol>
              </a:tblGrid>
              <a:tr h="32301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xiata Medium" panose="020B0603060202020004"/>
                        </a:rPr>
                        <a:t>No.</a:t>
                      </a:r>
                    </a:p>
                  </a:txBody>
                  <a:tcPr>
                    <a:solidFill>
                      <a:srgbClr val="D0114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xiata Medium" panose="020B0603060202020004"/>
                        </a:rPr>
                        <a:t>Question</a:t>
                      </a:r>
                    </a:p>
                  </a:txBody>
                  <a:tcPr>
                    <a:solidFill>
                      <a:srgbClr val="D0114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xiata Medium" panose="020B0603060202020004"/>
                        </a:rPr>
                        <a:t>Response</a:t>
                      </a:r>
                    </a:p>
                  </a:txBody>
                  <a:tcPr>
                    <a:solidFill>
                      <a:srgbClr val="D0114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820903"/>
                  </a:ext>
                </a:extLst>
              </a:tr>
              <a:tr h="206828">
                <a:tc gridSpan="3">
                  <a:txBody>
                    <a:bodyPr/>
                    <a:lstStyle/>
                    <a:p>
                      <a:r>
                        <a:rPr lang="en-US" sz="1200" b="1" dirty="0">
                          <a:latin typeface="Axiata Medium" panose="020B0603060202020004"/>
                        </a:rPr>
                        <a:t>General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b="1" dirty="0">
                        <a:latin typeface="Axiata Medium" panose="020B0603060202020004"/>
                      </a:endParaRPr>
                    </a:p>
                  </a:txBody>
                  <a:tcPr>
                    <a:lnL w="381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171494"/>
                  </a:ext>
                </a:extLst>
              </a:tr>
              <a:tr h="6561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xiata Medium" panose="020B0603060202020004"/>
                        </a:rPr>
                        <a:t>1.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xiata Medium" panose="020B0603060202020004"/>
                        </a:rPr>
                        <a:t>I did not receive my username and password for FUSE/ EY Spotmentor. </a:t>
                      </a:r>
                    </a:p>
                    <a:p>
                      <a:r>
                        <a:rPr lang="en-US" sz="1200">
                          <a:latin typeface="Axiata Medium" panose="020B0603060202020004"/>
                        </a:rPr>
                        <a:t>Who should I contact?</a:t>
                      </a:r>
                      <a:endParaRPr lang="en-US" sz="1200" dirty="0">
                        <a:latin typeface="Axiata Medium" panose="020B0603060202020004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kern="120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Please first check your spam/ Junk folder for emails from </a:t>
                      </a:r>
                      <a:r>
                        <a:rPr lang="en-US" sz="1200" i="0">
                          <a:solidFill>
                            <a:schemeClr val="tx1"/>
                          </a:solidFill>
                          <a:latin typeface="Axiata Medium"/>
                          <a:hlinkClick r:id="rId3"/>
                        </a:rPr>
                        <a:t>fastforward@axiata.com</a:t>
                      </a:r>
                      <a:r>
                        <a:rPr lang="en-US" sz="1200" i="0">
                          <a:solidFill>
                            <a:schemeClr val="tx1"/>
                          </a:solidFill>
                          <a:latin typeface="Axiata Medium"/>
                        </a:rPr>
                        <a:t> (FUSE) and</a:t>
                      </a:r>
                      <a:r>
                        <a:rPr lang="en-US" sz="1200" i="0" kern="120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i="0" kern="120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  <a:hlinkClick r:id="rId4"/>
                        </a:rPr>
                        <a:t>admin@spotmentor.com</a:t>
                      </a:r>
                      <a:r>
                        <a:rPr lang="en-US" sz="1200" i="0" kern="120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 (Spotmentor</a:t>
                      </a:r>
                      <a:r>
                        <a:rPr lang="en-US" sz="1200" kern="120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). </a:t>
                      </a:r>
                    </a:p>
                    <a:p>
                      <a:endParaRPr lang="en-US" sz="1200" kern="1200">
                        <a:solidFill>
                          <a:schemeClr val="dk1"/>
                        </a:solidFill>
                        <a:latin typeface="Axiata Medium" panose="020B0603060202020004"/>
                        <a:ea typeface="+mn-ea"/>
                        <a:cs typeface="+mn-cs"/>
                      </a:endParaRPr>
                    </a:p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If the credential email is not in the folder, please contact:</a:t>
                      </a:r>
                      <a:endParaRPr lang="en-IN" sz="1200" kern="1200">
                        <a:solidFill>
                          <a:schemeClr val="dk1"/>
                        </a:solidFill>
                        <a:latin typeface="Axiata Medium" panose="020B0603060202020004"/>
                        <a:ea typeface="+mn-ea"/>
                        <a:cs typeface="+mn-cs"/>
                      </a:endParaRPr>
                    </a:p>
                    <a:p>
                      <a:r>
                        <a:rPr lang="en-IN" sz="1200" b="1" u="sng" kern="120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Fuse</a:t>
                      </a:r>
                    </a:p>
                    <a:p>
                      <a:r>
                        <a:rPr lang="en-IN" sz="1200" kern="120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Email directly to (either one):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IN" sz="1200" kern="120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Gideon Tan (</a:t>
                      </a:r>
                      <a:r>
                        <a:rPr lang="en-IN" sz="1200" kern="120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gideon.tan.hoe@celcom.com.my</a:t>
                      </a:r>
                      <a:r>
                        <a:rPr lang="en-IN" sz="1200" kern="120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),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Nurusyifa Binti Abdul Hamid (</a:t>
                      </a:r>
                      <a:r>
                        <a:rPr lang="en-US" sz="1200" kern="120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  <a:hlinkClick r:id="rId6" tooltip="mailto:nurusyifa@celcom.com.my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nurusyifa@celcom.com.my</a:t>
                      </a:r>
                      <a:r>
                        <a:rPr lang="en-US" sz="1200" kern="120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Ena Erawati Salleh (</a:t>
                      </a:r>
                      <a:r>
                        <a:rPr lang="en-US" sz="1200" kern="120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  <a:hlinkClick r:id="rId7" tooltip="mailto:ena_erawati@celcom.com.my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ena_erawati@celcom.com.my</a:t>
                      </a:r>
                      <a:r>
                        <a:rPr lang="en-US" sz="1200" kern="120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200" kern="1200">
                        <a:solidFill>
                          <a:schemeClr val="dk1"/>
                        </a:solidFill>
                        <a:latin typeface="Axiata Medium" panose="020B0603060202020004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b="1" u="sng" kern="120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EY Spotmentor</a:t>
                      </a:r>
                    </a:p>
                    <a:p>
                      <a:pPr marL="0" lvl="1" algn="l" defTabSz="636587" rtl="0" eaLnBrk="1" latinLnBrk="0" hangingPunct="1"/>
                      <a:r>
                        <a:rPr lang="en-IN" sz="1200" kern="120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Email directly to: </a:t>
                      </a:r>
                    </a:p>
                    <a:p>
                      <a:r>
                        <a:rPr lang="en-IN" sz="1200" kern="1200">
                          <a:solidFill>
                            <a:schemeClr val="tx1"/>
                          </a:solidFill>
                          <a:latin typeface="Axiata Medium" panose="020B0603060202020004"/>
                          <a:ea typeface="+mn-ea"/>
                          <a:cs typeface="+mn-cs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techsupport@axiatafastforward.com</a:t>
                      </a:r>
                      <a:r>
                        <a:rPr lang="en-IN" sz="1200" kern="1200">
                          <a:solidFill>
                            <a:schemeClr val="tx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 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Axiata Medium" panose="020B06030602020200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140851"/>
                  </a:ext>
                </a:extLst>
              </a:tr>
              <a:tr h="6561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xiata Medium" panose="020B0603060202020004"/>
                        </a:rPr>
                        <a:t>2.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The email from 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admin@spotmentor.com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 is in the quarantine folder and I cannot release it, what should I do?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Please contact your IT Helpdesk at the earliest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500873"/>
                  </a:ext>
                </a:extLst>
              </a:tr>
              <a:tr h="6561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xiata Medium" panose="020B0603060202020004"/>
                        </a:rPr>
                        <a:t>3.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Why am I not able to login after I have copied and pasted my username and password credentials?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365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xiata Medium" panose="020B0603060202020004"/>
                        </a:rPr>
                        <a:t>Please type your password (do not copy &amp; paste) and ensure that there is no spacing when entering your password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695779"/>
                  </a:ext>
                </a:extLst>
              </a:tr>
              <a:tr h="6561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xiata Medium" panose="020B0603060202020004"/>
                        </a:rPr>
                        <a:t>4.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xiata Medium" panose="020B0603060202020004"/>
                        </a:rPr>
                        <a:t>I am facing technical issues when using FUSE/ EY Spotmentor/ EY CompetencyConnect. Who should I contact?</a:t>
                      </a:r>
                      <a:endParaRPr lang="en-US" sz="1200" dirty="0">
                        <a:latin typeface="Axiata Medium" panose="020B0603060202020004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 u="sng" kern="120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Fuse</a:t>
                      </a:r>
                    </a:p>
                    <a:p>
                      <a:r>
                        <a:rPr lang="en-IN" sz="1200" kern="120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Email directly to (either one):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IN" sz="1200" kern="120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Gideon Tan (</a:t>
                      </a:r>
                      <a:r>
                        <a:rPr lang="en-IN" sz="1200" kern="120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gideon.tan.hoe@celcom.com.my</a:t>
                      </a:r>
                      <a:r>
                        <a:rPr lang="en-IN" sz="1200" kern="120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),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Nurusyifa Binti Abdul Hamid (</a:t>
                      </a:r>
                      <a:r>
                        <a:rPr lang="en-US" sz="1200" kern="120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  <a:hlinkClick r:id="rId6" tooltip="mailto:nurusyifa@celcom.com.my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nurusyifa@celcom.com.my</a:t>
                      </a:r>
                      <a:r>
                        <a:rPr lang="en-US" sz="1200" kern="120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Ena Erawati Salleh (</a:t>
                      </a:r>
                      <a:r>
                        <a:rPr lang="en-US" sz="1200" kern="120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  <a:hlinkClick r:id="rId7" tooltip="mailto:ena_erawati@celcom.com.my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ena_erawati@celcom.com.my</a:t>
                      </a:r>
                      <a:r>
                        <a:rPr lang="en-US" sz="1200" kern="120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200" kern="1200">
                        <a:solidFill>
                          <a:schemeClr val="dk1"/>
                        </a:solidFill>
                        <a:latin typeface="Axiata Medium" panose="020B0603060202020004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b="1" u="sng" kern="120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EY Spotmentor &amp; CompetencyConnect</a:t>
                      </a:r>
                    </a:p>
                    <a:p>
                      <a:pPr marL="0" lvl="1" algn="l" defTabSz="636587" rtl="0" eaLnBrk="1" latinLnBrk="0" hangingPunct="1"/>
                      <a:r>
                        <a:rPr lang="en-IN" sz="1200" kern="120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Email directly to: </a:t>
                      </a:r>
                    </a:p>
                    <a:p>
                      <a:r>
                        <a:rPr lang="en-IN" sz="1200" kern="1200">
                          <a:solidFill>
                            <a:schemeClr val="tx1"/>
                          </a:solidFill>
                          <a:latin typeface="Axiata Medium" panose="020B0603060202020004"/>
                          <a:ea typeface="+mn-ea"/>
                          <a:cs typeface="+mn-cs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techsupport@axiatafastforward.com</a:t>
                      </a:r>
                      <a:r>
                        <a:rPr lang="en-IN" sz="1200" kern="1200">
                          <a:solidFill>
                            <a:schemeClr val="tx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 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Axiata Medium" panose="020B06030602020200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144601"/>
                  </a:ext>
                </a:extLst>
              </a:tr>
              <a:tr h="6561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xiata Medium" panose="020B0603060202020004"/>
                        </a:rPr>
                        <a:t>5.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Is the Enterprise Academy only for Account Managers?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At present, the Enterprise Academy comprises of the following roles:</a:t>
                      </a:r>
                    </a:p>
                    <a:p>
                      <a:pPr marL="228600" marR="0" indent="-2286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Account Management – Public Sector</a:t>
                      </a:r>
                    </a:p>
                    <a:p>
                      <a:pPr marL="228600" marR="0" indent="-2286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Account Management – Corporate Sector</a:t>
                      </a:r>
                    </a:p>
                    <a:p>
                      <a:pPr marL="228600" marR="0" indent="-2286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SME – Direct Channel</a:t>
                      </a:r>
                    </a:p>
                    <a:p>
                      <a:pPr marL="228600" marR="0" indent="-2286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SME – Indirect Channel</a:t>
                      </a:r>
                    </a:p>
                    <a:p>
                      <a:pPr marL="228600" marR="0" indent="-2286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Solutions Architect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571858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50C9297-F28F-4482-931F-8F8103EB4F38}"/>
              </a:ext>
            </a:extLst>
          </p:cNvPr>
          <p:cNvSpPr/>
          <p:nvPr/>
        </p:nvSpPr>
        <p:spPr>
          <a:xfrm>
            <a:off x="0" y="416379"/>
            <a:ext cx="7921625" cy="744374"/>
          </a:xfrm>
          <a:prstGeom prst="rect">
            <a:avLst/>
          </a:prstGeom>
          <a:solidFill>
            <a:srgbClr val="C40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3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xiata Bold" panose="020B08030602020200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5782F1-D6E6-4433-8443-E2928306E955}"/>
              </a:ext>
            </a:extLst>
          </p:cNvPr>
          <p:cNvSpPr/>
          <p:nvPr/>
        </p:nvSpPr>
        <p:spPr>
          <a:xfrm>
            <a:off x="0" y="519427"/>
            <a:ext cx="7921625" cy="1146157"/>
          </a:xfrm>
          <a:prstGeom prst="rect">
            <a:avLst/>
          </a:prstGeom>
          <a:solidFill>
            <a:srgbClr val="EC6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2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ata Bold" panose="020B0803060202020004"/>
                <a:ea typeface="+mn-ea"/>
                <a:cs typeface="+mn-cs"/>
              </a:rPr>
              <a:t>Frequently Asked Questions (FAQ) (1/4)</a:t>
            </a:r>
          </a:p>
        </p:txBody>
      </p:sp>
    </p:spTree>
    <p:extLst>
      <p:ext uri="{BB962C8B-B14F-4D97-AF65-F5344CB8AC3E}">
        <p14:creationId xmlns:p14="http://schemas.microsoft.com/office/powerpoint/2010/main" val="41024119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Table 2">
            <a:extLst>
              <a:ext uri="{FF2B5EF4-FFF2-40B4-BE49-F238E27FC236}">
                <a16:creationId xmlns:a16="http://schemas.microsoft.com/office/drawing/2014/main" id="{A20A97E3-60D6-497E-81CB-AC2B165AA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922406"/>
              </p:ext>
            </p:extLst>
          </p:nvPr>
        </p:nvGraphicFramePr>
        <p:xfrm>
          <a:off x="608855" y="1965960"/>
          <a:ext cx="6703914" cy="61804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826">
                  <a:extLst>
                    <a:ext uri="{9D8B030D-6E8A-4147-A177-3AD203B41FA5}">
                      <a16:colId xmlns:a16="http://schemas.microsoft.com/office/drawing/2014/main" val="3522900465"/>
                    </a:ext>
                  </a:extLst>
                </a:gridCol>
                <a:gridCol w="2653005">
                  <a:extLst>
                    <a:ext uri="{9D8B030D-6E8A-4147-A177-3AD203B41FA5}">
                      <a16:colId xmlns:a16="http://schemas.microsoft.com/office/drawing/2014/main" val="3058492071"/>
                    </a:ext>
                  </a:extLst>
                </a:gridCol>
                <a:gridCol w="3568083">
                  <a:extLst>
                    <a:ext uri="{9D8B030D-6E8A-4147-A177-3AD203B41FA5}">
                      <a16:colId xmlns:a16="http://schemas.microsoft.com/office/drawing/2014/main" val="967438167"/>
                    </a:ext>
                  </a:extLst>
                </a:gridCol>
              </a:tblGrid>
              <a:tr h="32301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xiata Medium" panose="020B0603060202020004"/>
                        </a:rPr>
                        <a:t>No.</a:t>
                      </a:r>
                    </a:p>
                  </a:txBody>
                  <a:tcPr>
                    <a:solidFill>
                      <a:srgbClr val="D0114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xiata Medium" panose="020B0603060202020004"/>
                        </a:rPr>
                        <a:t>Question</a:t>
                      </a:r>
                    </a:p>
                  </a:txBody>
                  <a:tcPr>
                    <a:solidFill>
                      <a:srgbClr val="D0114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xiata Medium" panose="020B0603060202020004"/>
                        </a:rPr>
                        <a:t>Response</a:t>
                      </a:r>
                    </a:p>
                  </a:txBody>
                  <a:tcPr>
                    <a:solidFill>
                      <a:srgbClr val="D0114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820903"/>
                  </a:ext>
                </a:extLst>
              </a:tr>
              <a:tr h="206828">
                <a:tc gridSpan="3">
                  <a:txBody>
                    <a:bodyPr/>
                    <a:lstStyle/>
                    <a:p>
                      <a:r>
                        <a:rPr lang="en-US" sz="1200" b="1" dirty="0">
                          <a:latin typeface="Axiata Medium" panose="020B0603060202020004"/>
                        </a:rPr>
                        <a:t>CDI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b="1" dirty="0">
                        <a:latin typeface="Axiata Medium" panose="020B0603060202020004"/>
                      </a:endParaRPr>
                    </a:p>
                  </a:txBody>
                  <a:tcPr>
                    <a:lnL w="381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171494"/>
                  </a:ext>
                </a:extLst>
              </a:tr>
              <a:tr h="6561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xiata Medium" panose="020B0603060202020004"/>
                        </a:rPr>
                        <a:t>6.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Is the CDI session compulsory?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Yes, it is compulsory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140851"/>
                  </a:ext>
                </a:extLst>
              </a:tr>
              <a:tr h="6561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xiata Medium" panose="020B0603060202020004"/>
                        </a:rPr>
                        <a:t>7.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Axiata Medium" panose="020B0603060202020004"/>
                        </a:rPr>
                        <a:t>Can I request for a different timeslot to complete my CDI?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xiata Medium" panose="020B0603060202020004"/>
                        </a:rPr>
                        <a:t>Rescheduling of your CDI is not permitted under any circumstances. </a:t>
                      </a:r>
                    </a:p>
                    <a:p>
                      <a:endParaRPr lang="en-US" sz="1200" dirty="0">
                        <a:latin typeface="Axiata Medium" panose="020B0603060202020004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144601"/>
                  </a:ext>
                </a:extLst>
              </a:tr>
              <a:tr h="6561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xiata Medium" panose="020B0603060202020004"/>
                        </a:rPr>
                        <a:t>8.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xiata Medium" panose="020B0603060202020004"/>
                        </a:rPr>
                        <a:t>What are the IT requirements for the CDI?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xiata Medium" panose="020B0603060202020004"/>
                        </a:rPr>
                        <a:t>Refer to IT Checklist in this User Guide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571858"/>
                  </a:ext>
                </a:extLst>
              </a:tr>
              <a:tr h="6561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xiata Medium" panose="020B0603060202020004"/>
                        </a:rPr>
                        <a:t>9.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xiata Medium" panose="020B0603060202020004"/>
                        </a:rPr>
                        <a:t>What happens if I do not complete the tasks within the stipulated timeframe?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xiata Medium" panose="020B0603060202020004"/>
                        </a:rPr>
                        <a:t>This is a timed assessment. If you do not complete the task within the specified time, the platform is configured to automatically start the next task. Please manage your time accordingly. 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423036"/>
                  </a:ext>
                </a:extLst>
              </a:tr>
              <a:tr h="6561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xiata Medium" panose="020B0603060202020004"/>
                        </a:rPr>
                        <a:t>10.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xiata Medium" panose="020B0603060202020004"/>
                        </a:rPr>
                        <a:t>What if I get logged out of my CDI?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kern="1200" dirty="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You can re-login into FUSE -&gt; EY </a:t>
                      </a:r>
                      <a:r>
                        <a:rPr lang="en-IN" sz="1200" kern="1200" dirty="0" err="1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Spotmentor</a:t>
                      </a:r>
                      <a:r>
                        <a:rPr lang="en-IN" sz="1200" kern="1200" dirty="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 -&gt; CDI and continue where you last left off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221501"/>
                  </a:ext>
                </a:extLst>
              </a:tr>
              <a:tr h="6561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xiata Medium" panose="020B0603060202020004"/>
                        </a:rPr>
                        <a:t>11.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xiata Medium" panose="020B0603060202020004"/>
                        </a:rPr>
                        <a:t>Should I dress up formally?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algn="l" defTabSz="636587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Yes, you need to dress up smartly for the CDI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584630"/>
                  </a:ext>
                </a:extLst>
              </a:tr>
              <a:tr h="6561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xiata Medium" panose="020B0603060202020004"/>
                        </a:rPr>
                        <a:t>12.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xiata Medium" panose="020B0603060202020004"/>
                        </a:rPr>
                        <a:t>Can I use only audio for my discussion with the facilitator?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algn="l" defTabSz="636587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No, a video call is mandatory for discussion with the facilitator.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59782"/>
                  </a:ext>
                </a:extLst>
              </a:tr>
              <a:tr h="6561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xiata Medium" panose="020B0603060202020004"/>
                        </a:rPr>
                        <a:t>13.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xiata Medium" panose="020B0603060202020004"/>
                        </a:rPr>
                        <a:t>How will I know the result of my CDI?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algn="l" defTabSz="636587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Once manager rating is completed, a detailed report will be shared with every participant containing both the qualitative and quantitative findings as adjudged by the facilitator during the CDI.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146463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50C9297-F28F-4482-931F-8F8103EB4F38}"/>
              </a:ext>
            </a:extLst>
          </p:cNvPr>
          <p:cNvSpPr/>
          <p:nvPr/>
        </p:nvSpPr>
        <p:spPr>
          <a:xfrm>
            <a:off x="0" y="416379"/>
            <a:ext cx="7921625" cy="744374"/>
          </a:xfrm>
          <a:prstGeom prst="rect">
            <a:avLst/>
          </a:prstGeom>
          <a:solidFill>
            <a:srgbClr val="C40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3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xiata Bold" panose="020B08030602020200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5782F1-D6E6-4433-8443-E2928306E955}"/>
              </a:ext>
            </a:extLst>
          </p:cNvPr>
          <p:cNvSpPr/>
          <p:nvPr/>
        </p:nvSpPr>
        <p:spPr>
          <a:xfrm>
            <a:off x="0" y="519427"/>
            <a:ext cx="7921625" cy="1146157"/>
          </a:xfrm>
          <a:prstGeom prst="rect">
            <a:avLst/>
          </a:prstGeom>
          <a:solidFill>
            <a:srgbClr val="EC6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2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ata Bold" panose="020B0803060202020004"/>
                <a:ea typeface="+mn-ea"/>
                <a:cs typeface="+mn-cs"/>
              </a:rPr>
              <a:t>Frequently Asked Questions (FAQ) (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2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ata Bold" panose="020B0803060202020004"/>
                <a:ea typeface="+mn-ea"/>
                <a:cs typeface="+mn-cs"/>
              </a:rPr>
              <a:t>/4)</a:t>
            </a:r>
          </a:p>
        </p:txBody>
      </p:sp>
    </p:spTree>
    <p:extLst>
      <p:ext uri="{BB962C8B-B14F-4D97-AF65-F5344CB8AC3E}">
        <p14:creationId xmlns:p14="http://schemas.microsoft.com/office/powerpoint/2010/main" val="1789749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Table 2">
            <a:extLst>
              <a:ext uri="{FF2B5EF4-FFF2-40B4-BE49-F238E27FC236}">
                <a16:creationId xmlns:a16="http://schemas.microsoft.com/office/drawing/2014/main" id="{A20A97E3-60D6-497E-81CB-AC2B165AA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987258"/>
              </p:ext>
            </p:extLst>
          </p:nvPr>
        </p:nvGraphicFramePr>
        <p:xfrm>
          <a:off x="608855" y="1965960"/>
          <a:ext cx="6703914" cy="33888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826">
                  <a:extLst>
                    <a:ext uri="{9D8B030D-6E8A-4147-A177-3AD203B41FA5}">
                      <a16:colId xmlns:a16="http://schemas.microsoft.com/office/drawing/2014/main" val="3522900465"/>
                    </a:ext>
                  </a:extLst>
                </a:gridCol>
                <a:gridCol w="2653005">
                  <a:extLst>
                    <a:ext uri="{9D8B030D-6E8A-4147-A177-3AD203B41FA5}">
                      <a16:colId xmlns:a16="http://schemas.microsoft.com/office/drawing/2014/main" val="3058492071"/>
                    </a:ext>
                  </a:extLst>
                </a:gridCol>
                <a:gridCol w="3568083">
                  <a:extLst>
                    <a:ext uri="{9D8B030D-6E8A-4147-A177-3AD203B41FA5}">
                      <a16:colId xmlns:a16="http://schemas.microsoft.com/office/drawing/2014/main" val="967438167"/>
                    </a:ext>
                  </a:extLst>
                </a:gridCol>
              </a:tblGrid>
              <a:tr h="32301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xiata Medium" panose="020B0603060202020004"/>
                        </a:rPr>
                        <a:t>No.</a:t>
                      </a:r>
                    </a:p>
                  </a:txBody>
                  <a:tcPr>
                    <a:solidFill>
                      <a:srgbClr val="D0114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xiata Medium" panose="020B0603060202020004"/>
                        </a:rPr>
                        <a:t>Question</a:t>
                      </a:r>
                    </a:p>
                  </a:txBody>
                  <a:tcPr>
                    <a:solidFill>
                      <a:srgbClr val="D0114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xiata Medium" panose="020B0603060202020004"/>
                        </a:rPr>
                        <a:t>Response</a:t>
                      </a:r>
                    </a:p>
                  </a:txBody>
                  <a:tcPr>
                    <a:solidFill>
                      <a:srgbClr val="D0114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820903"/>
                  </a:ext>
                </a:extLst>
              </a:tr>
              <a:tr h="206828">
                <a:tc gridSpan="3">
                  <a:txBody>
                    <a:bodyPr/>
                    <a:lstStyle/>
                    <a:p>
                      <a:r>
                        <a:rPr lang="en-US" sz="1200" b="1" dirty="0">
                          <a:latin typeface="Axiata Medium" panose="020B0603060202020004"/>
                        </a:rPr>
                        <a:t>CDI (Cont’d)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b="1" dirty="0">
                        <a:latin typeface="Axiata Medium" panose="020B0603060202020004"/>
                      </a:endParaRPr>
                    </a:p>
                  </a:txBody>
                  <a:tcPr>
                    <a:lnL w="381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171494"/>
                  </a:ext>
                </a:extLst>
              </a:tr>
              <a:tr h="6561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xiata Medium" panose="020B0603060202020004"/>
                        </a:rPr>
                        <a:t>14.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Axiata Medium" panose="020B0603060202020004"/>
                        </a:rPr>
                        <a:t>Can I change my responses/ answers to previous questions?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xiata Medium" panose="020B0603060202020004"/>
                        </a:rPr>
                        <a:t>You can change the response/ answer to previous questions so long as you have not clicked “Submit” for a task. Thereafter, you will no longer be able to change your responses/ answers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659184"/>
                  </a:ext>
                </a:extLst>
              </a:tr>
              <a:tr h="6561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xiata Medium" panose="020B0603060202020004"/>
                        </a:rPr>
                        <a:t>15.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Axiata Medium" panose="020B0603060202020004"/>
                        </a:rPr>
                        <a:t>What am I being rated on during the CDI?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xiata Medium" panose="020B0603060202020004"/>
                        </a:rPr>
                        <a:t>You will be rated on </a:t>
                      </a:r>
                      <a:r>
                        <a:rPr lang="en-US" sz="1200" b="1" dirty="0">
                          <a:latin typeface="Axiata Medium" panose="020B0603060202020004"/>
                        </a:rPr>
                        <a:t>behavioral </a:t>
                      </a:r>
                      <a:r>
                        <a:rPr lang="en-US" sz="1200" dirty="0">
                          <a:latin typeface="Axiata Medium" panose="020B0603060202020004"/>
                        </a:rPr>
                        <a:t>and </a:t>
                      </a:r>
                      <a:r>
                        <a:rPr lang="en-US" sz="1200" b="1" dirty="0">
                          <a:latin typeface="Axiata Medium" panose="020B0603060202020004"/>
                        </a:rPr>
                        <a:t>role life cycle competencies </a:t>
                      </a:r>
                      <a:r>
                        <a:rPr lang="en-US" sz="1200" dirty="0">
                          <a:latin typeface="Axiata Medium" panose="020B0603060202020004"/>
                        </a:rPr>
                        <a:t>relevant for your level and role cluster.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423036"/>
                  </a:ext>
                </a:extLst>
              </a:tr>
              <a:tr h="6561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xiata Medium" panose="020B0603060202020004"/>
                        </a:rPr>
                        <a:t>16.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xiata Medium" panose="020B0603060202020004"/>
                        </a:rPr>
                        <a:t>What is the basis of the self and manager ratings?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kern="1200" dirty="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The self and manager ratings is to evaluate you on </a:t>
                      </a:r>
                      <a:r>
                        <a:rPr lang="en-IN" sz="1200" b="1" kern="1200" dirty="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knowledge competencies</a:t>
                      </a:r>
                      <a:r>
                        <a:rPr lang="en-IN" sz="1200" kern="1200" dirty="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. 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525973"/>
                  </a:ext>
                </a:extLst>
              </a:tr>
              <a:tr h="6561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xiata Medium" panose="020B0603060202020004"/>
                        </a:rPr>
                        <a:t>17.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xiata Medium" panose="020B0603060202020004"/>
                        </a:rPr>
                        <a:t>Do I need to personally inform my Manager to perform the Manager ratings?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xiata Medium" panose="020B0603060202020004"/>
                        </a:rPr>
                        <a:t>No. After you click “Submit” upon completion of self rating, an automatic email trigger will be sent to your Manager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718369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50C9297-F28F-4482-931F-8F8103EB4F38}"/>
              </a:ext>
            </a:extLst>
          </p:cNvPr>
          <p:cNvSpPr/>
          <p:nvPr/>
        </p:nvSpPr>
        <p:spPr>
          <a:xfrm>
            <a:off x="0" y="416379"/>
            <a:ext cx="7921625" cy="744374"/>
          </a:xfrm>
          <a:prstGeom prst="rect">
            <a:avLst/>
          </a:prstGeom>
          <a:solidFill>
            <a:srgbClr val="C40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3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xiata Bold" panose="020B08030602020200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5782F1-D6E6-4433-8443-E2928306E955}"/>
              </a:ext>
            </a:extLst>
          </p:cNvPr>
          <p:cNvSpPr/>
          <p:nvPr/>
        </p:nvSpPr>
        <p:spPr>
          <a:xfrm>
            <a:off x="0" y="519427"/>
            <a:ext cx="7921625" cy="1146157"/>
          </a:xfrm>
          <a:prstGeom prst="rect">
            <a:avLst/>
          </a:prstGeom>
          <a:solidFill>
            <a:srgbClr val="EC6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2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ata Bold" panose="020B0803060202020004"/>
                <a:ea typeface="+mn-ea"/>
                <a:cs typeface="+mn-cs"/>
              </a:rPr>
              <a:t>Frequently Asked Questions (FAQ) (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3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ata Bold" panose="020B0803060202020004"/>
                <a:ea typeface="+mn-ea"/>
                <a:cs typeface="+mn-cs"/>
              </a:rPr>
              <a:t>/4)</a:t>
            </a:r>
          </a:p>
        </p:txBody>
      </p:sp>
    </p:spTree>
    <p:extLst>
      <p:ext uri="{BB962C8B-B14F-4D97-AF65-F5344CB8AC3E}">
        <p14:creationId xmlns:p14="http://schemas.microsoft.com/office/powerpoint/2010/main" val="25883854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Table 2">
            <a:extLst>
              <a:ext uri="{FF2B5EF4-FFF2-40B4-BE49-F238E27FC236}">
                <a16:creationId xmlns:a16="http://schemas.microsoft.com/office/drawing/2014/main" id="{A20A97E3-60D6-497E-81CB-AC2B165AA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660078"/>
              </p:ext>
            </p:extLst>
          </p:nvPr>
        </p:nvGraphicFramePr>
        <p:xfrm>
          <a:off x="608855" y="1965960"/>
          <a:ext cx="6703914" cy="6696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826">
                  <a:extLst>
                    <a:ext uri="{9D8B030D-6E8A-4147-A177-3AD203B41FA5}">
                      <a16:colId xmlns:a16="http://schemas.microsoft.com/office/drawing/2014/main" val="3522900465"/>
                    </a:ext>
                  </a:extLst>
                </a:gridCol>
                <a:gridCol w="2653005">
                  <a:extLst>
                    <a:ext uri="{9D8B030D-6E8A-4147-A177-3AD203B41FA5}">
                      <a16:colId xmlns:a16="http://schemas.microsoft.com/office/drawing/2014/main" val="3058492071"/>
                    </a:ext>
                  </a:extLst>
                </a:gridCol>
                <a:gridCol w="3568083">
                  <a:extLst>
                    <a:ext uri="{9D8B030D-6E8A-4147-A177-3AD203B41FA5}">
                      <a16:colId xmlns:a16="http://schemas.microsoft.com/office/drawing/2014/main" val="967438167"/>
                    </a:ext>
                  </a:extLst>
                </a:gridCol>
              </a:tblGrid>
              <a:tr h="32301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xiata Medium" panose="020B0603060202020004"/>
                        </a:rPr>
                        <a:t>No.</a:t>
                      </a:r>
                    </a:p>
                  </a:txBody>
                  <a:tcPr>
                    <a:solidFill>
                      <a:srgbClr val="D0114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xiata Medium" panose="020B0603060202020004"/>
                        </a:rPr>
                        <a:t>Question</a:t>
                      </a:r>
                    </a:p>
                  </a:txBody>
                  <a:tcPr>
                    <a:solidFill>
                      <a:srgbClr val="D0114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xiata Medium" panose="020B0603060202020004"/>
                        </a:rPr>
                        <a:t>Response</a:t>
                      </a:r>
                    </a:p>
                  </a:txBody>
                  <a:tcPr>
                    <a:solidFill>
                      <a:srgbClr val="D0114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820903"/>
                  </a:ext>
                </a:extLst>
              </a:tr>
              <a:tr h="206828">
                <a:tc gridSpan="3">
                  <a:txBody>
                    <a:bodyPr/>
                    <a:lstStyle/>
                    <a:p>
                      <a:r>
                        <a:rPr lang="en-US" sz="1200" b="1" dirty="0">
                          <a:latin typeface="Axiata Medium" panose="020B0603060202020004"/>
                        </a:rPr>
                        <a:t>Learning Journey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b="1" dirty="0">
                        <a:latin typeface="Axiata Medium" panose="020B0603060202020004"/>
                      </a:endParaRPr>
                    </a:p>
                  </a:txBody>
                  <a:tcPr>
                    <a:lnL w="381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171494"/>
                  </a:ext>
                </a:extLst>
              </a:tr>
              <a:tr h="6561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xiata Medium" panose="020B0603060202020004"/>
                        </a:rPr>
                        <a:t>18.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365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xiata Medium" panose="020B0603060202020004"/>
                        </a:rPr>
                        <a:t>There are too many learning modules for me to complete. Do I need to complete all of them?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spcAft>
                          <a:spcPts val="600"/>
                        </a:spcAft>
                        <a:buClr>
                          <a:srgbClr val="C40D42"/>
                        </a:buClr>
                        <a:buSzPct val="80000"/>
                        <a:buFont typeface="Arial" panose="020B0604020202020204" pitchFamily="34" charset="0"/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xiata Medium"/>
                        </a:rPr>
                        <a:t>Yes, you will need to complete all of them. It is expected for each participant to spend about up to 4 hours a week on these modules. 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140851"/>
                  </a:ext>
                </a:extLst>
              </a:tr>
              <a:tr h="6561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xiata Medium" panose="020B0603060202020004"/>
                        </a:rPr>
                        <a:t>19.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365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xiata Medium" panose="020B0603060202020004"/>
                        </a:rPr>
                        <a:t>I think the learning modules are too easy/ challenging for me and/ or not relevant to my role. What should I do?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spcAft>
                          <a:spcPts val="600"/>
                        </a:spcAft>
                        <a:buClr>
                          <a:srgbClr val="C40D42"/>
                        </a:buClr>
                        <a:buSzPct val="80000"/>
                        <a:buFont typeface="Arial" panose="020B0604020202020204" pitchFamily="34" charset="0"/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Axiata Medium"/>
                        </a:rPr>
                        <a:t>Please raise this with your OpCo HR and L&amp;D. You can also include this in the Program Feedback Form circulated on a bi-weekly basis.</a:t>
                      </a:r>
                      <a:endParaRPr lang="en-US" sz="1200" dirty="0">
                        <a:solidFill>
                          <a:schemeClr val="tx1"/>
                        </a:solidFill>
                        <a:latin typeface="Axiata Medium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144601"/>
                  </a:ext>
                </a:extLst>
              </a:tr>
              <a:tr h="6390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xiata Medium" panose="020B0603060202020004"/>
                        </a:rPr>
                        <a:t>20.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365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>
                          <a:latin typeface="Axiata Medium" panose="020B0603060202020004"/>
                        </a:rPr>
                        <a:t>I have made some progress or have completed a LinkedIn module. Why is the % progress on my learning journey in Spotmentor not updated?</a:t>
                      </a:r>
                    </a:p>
                    <a:p>
                      <a:pPr marL="0" marR="0" lvl="0" indent="0" algn="l" defTabSz="6365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>
                        <a:latin typeface="Axiata Medium" panose="020B0603060202020004"/>
                      </a:endParaRPr>
                    </a:p>
                    <a:p>
                      <a:pPr marL="0" marR="0" lvl="0" indent="0" algn="l" defTabSz="6365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>
                          <a:latin typeface="Axiata Medium" panose="020B0603060202020004"/>
                        </a:rPr>
                        <a:t>The ‘Mark Finished’ button is also not visible/ enabled for me. Why is that so? </a:t>
                      </a:r>
                      <a:endParaRPr lang="en-US" sz="1200" b="0" dirty="0">
                        <a:latin typeface="Axiata Medium" panose="020B0603060202020004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spcAft>
                          <a:spcPts val="0"/>
                        </a:spcAft>
                        <a:buClrTx/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Axiata Medium"/>
                        </a:rPr>
                        <a:t>Progress updates between LinkedIn and Spotmentor is only synchronized once a day. Your % progress will also be synchronized once a day, which can be seen on the learning journey itself.</a:t>
                      </a:r>
                    </a:p>
                    <a:p>
                      <a:pPr marL="0" indent="0">
                        <a:spcAft>
                          <a:spcPts val="0"/>
                        </a:spcAft>
                        <a:buClrTx/>
                        <a:buSzPct val="100000"/>
                        <a:buFont typeface="Wingdings" panose="05000000000000000000" pitchFamily="2" charset="2"/>
                        <a:buNone/>
                      </a:pPr>
                      <a:endParaRPr lang="en-US" sz="1200">
                        <a:solidFill>
                          <a:schemeClr val="tx1"/>
                        </a:solidFill>
                        <a:latin typeface="Axiata Medium"/>
                      </a:endParaRPr>
                    </a:p>
                    <a:p>
                      <a:pPr marL="0" indent="0">
                        <a:spcAft>
                          <a:spcPts val="600"/>
                        </a:spcAft>
                        <a:buClrTx/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Axiata Medium"/>
                        </a:rPr>
                        <a:t>If you have fully completed a module, the ‘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  <a:latin typeface="Axiata Medium"/>
                        </a:rPr>
                        <a:t>Mark Finished’ </a:t>
                      </a:r>
                      <a:r>
                        <a:rPr lang="en-US" sz="1200" b="0">
                          <a:solidFill>
                            <a:schemeClr val="tx1"/>
                          </a:solidFill>
                          <a:latin typeface="Axiata Medium"/>
                        </a:rPr>
                        <a:t>button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  <a:latin typeface="Axiata Medium"/>
                        </a:rPr>
                        <a:t> 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Axiata Medium"/>
                        </a:rPr>
                        <a:t>will be enabled on the following day. You will need to click on that button for it to change </a:t>
                      </a:r>
                      <a:r>
                        <a:rPr lang="en-US" sz="1200" b="0">
                          <a:solidFill>
                            <a:schemeClr val="tx1"/>
                          </a:solidFill>
                          <a:latin typeface="Axiata Medium"/>
                        </a:rPr>
                        <a:t>to a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  <a:latin typeface="Axiata Medium"/>
                        </a:rPr>
                        <a:t> ‘Finished’ </a:t>
                      </a:r>
                      <a:r>
                        <a:rPr lang="en-US" sz="1200" b="0">
                          <a:solidFill>
                            <a:schemeClr val="tx1"/>
                          </a:solidFill>
                          <a:latin typeface="Axiata Medium"/>
                        </a:rPr>
                        <a:t>status.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Axiata Medium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529659"/>
                  </a:ext>
                </a:extLst>
              </a:tr>
              <a:tr h="6561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xiata Medium" panose="020B0603060202020004"/>
                        </a:rPr>
                        <a:t>21.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365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xiata Medium" panose="020B0603060202020004"/>
                        </a:rPr>
                        <a:t>Can I change the modules that are on my Learning Journey?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spcAft>
                          <a:spcPts val="600"/>
                        </a:spcAft>
                        <a:buClrTx/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xiata Medium"/>
                        </a:rPr>
                        <a:t>No, you are not able to change the modules as they have been curated based on your skill gaps profile.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571858"/>
                  </a:ext>
                </a:extLst>
              </a:tr>
              <a:tr h="6561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xiata Medium" panose="020B0603060202020004"/>
                        </a:rPr>
                        <a:t>22.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365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xiata Medium" panose="020B0603060202020004"/>
                        </a:rPr>
                        <a:t>I have completed my self-rating and CDI. Why am I not able to view my learning journey?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spcAft>
                          <a:spcPts val="600"/>
                        </a:spcAft>
                        <a:buClrTx/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xiata Medium"/>
                        </a:rPr>
                        <a:t>Your learning journey will only be available after you have completed your self-rating, CDI and have received your Manager’s rating.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423036"/>
                  </a:ext>
                </a:extLst>
              </a:tr>
              <a:tr h="6561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xiata Medium" panose="020B0603060202020004"/>
                        </a:rPr>
                        <a:t>23.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365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xiata Medium" panose="020B0603060202020004"/>
                        </a:rPr>
                        <a:t>How do I know if my progress on the learning journey is being tracked?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spcAft>
                          <a:spcPts val="0"/>
                        </a:spcAft>
                        <a:buClrTx/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xiata Medium"/>
                        </a:rPr>
                        <a:t>You will need to click on the 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xiata Medium"/>
                        </a:rPr>
                        <a:t>‘Mark Finished’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xiata Medium"/>
                        </a:rPr>
                        <a:t>button after you have completed that selected module. You will notice that it will become a 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xiata Medium"/>
                        </a:rPr>
                        <a:t>‘Finished’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xiata Medium"/>
                        </a:rPr>
                        <a:t>status upon clicking.</a:t>
                      </a:r>
                    </a:p>
                    <a:p>
                      <a:pPr marL="0" indent="0">
                        <a:spcAft>
                          <a:spcPts val="0"/>
                        </a:spcAft>
                        <a:buClrTx/>
                        <a:buSzPct val="100000"/>
                        <a:buFont typeface="Wingdings" panose="05000000000000000000" pitchFamily="2" charset="2"/>
                        <a:buNone/>
                      </a:pPr>
                      <a:endParaRPr lang="en-US" sz="1200" b="0" dirty="0">
                        <a:solidFill>
                          <a:schemeClr val="tx1"/>
                        </a:solidFill>
                        <a:latin typeface="Axiata Medium"/>
                      </a:endParaRPr>
                    </a:p>
                    <a:p>
                      <a:pPr marL="0" indent="0">
                        <a:spcAft>
                          <a:spcPts val="600"/>
                        </a:spcAft>
                        <a:buClrTx/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xiata Medium"/>
                        </a:rPr>
                        <a:t>Do note that the 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xiata Medium"/>
                        </a:rPr>
                        <a:t>‘Mark Finished’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xiata Medium"/>
                        </a:rPr>
                        <a:t>button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xiata Medium"/>
                        </a:rPr>
                        <a:t>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xiata Medium"/>
                        </a:rPr>
                        <a:t>will only be 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xiata Medium"/>
                        </a:rPr>
                        <a:t>enabled after you have clicked completed that module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xiata Medium"/>
                        </a:rPr>
                        <a:t>. Your progress will be tracked based on the 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xiata Medium"/>
                        </a:rPr>
                        <a:t>‘Mark Finished’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xiata Medium"/>
                        </a:rPr>
                        <a:t>button. </a:t>
                      </a:r>
                      <a:endParaRPr lang="en-US" sz="1200" dirty="0">
                        <a:solidFill>
                          <a:schemeClr val="tx1"/>
                        </a:solidFill>
                        <a:latin typeface="Axiata Medium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525973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50C9297-F28F-4482-931F-8F8103EB4F38}"/>
              </a:ext>
            </a:extLst>
          </p:cNvPr>
          <p:cNvSpPr/>
          <p:nvPr/>
        </p:nvSpPr>
        <p:spPr>
          <a:xfrm>
            <a:off x="0" y="416379"/>
            <a:ext cx="7921625" cy="744374"/>
          </a:xfrm>
          <a:prstGeom prst="rect">
            <a:avLst/>
          </a:prstGeom>
          <a:solidFill>
            <a:srgbClr val="C40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3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xiata Bold" panose="020B08030602020200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5782F1-D6E6-4433-8443-E2928306E955}"/>
              </a:ext>
            </a:extLst>
          </p:cNvPr>
          <p:cNvSpPr/>
          <p:nvPr/>
        </p:nvSpPr>
        <p:spPr>
          <a:xfrm>
            <a:off x="0" y="519427"/>
            <a:ext cx="7921625" cy="1146157"/>
          </a:xfrm>
          <a:prstGeom prst="rect">
            <a:avLst/>
          </a:prstGeom>
          <a:solidFill>
            <a:srgbClr val="EC6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2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ata Bold" panose="020B0803060202020004"/>
                <a:ea typeface="+mn-ea"/>
                <a:cs typeface="+mn-cs"/>
              </a:rPr>
              <a:t>Frequently Asked Questions (FAQ) (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4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ata Bold" panose="020B0803060202020004"/>
                <a:ea typeface="+mn-ea"/>
                <a:cs typeface="+mn-cs"/>
              </a:rPr>
              <a:t>/4)</a:t>
            </a:r>
          </a:p>
        </p:txBody>
      </p:sp>
    </p:spTree>
    <p:extLst>
      <p:ext uri="{BB962C8B-B14F-4D97-AF65-F5344CB8AC3E}">
        <p14:creationId xmlns:p14="http://schemas.microsoft.com/office/powerpoint/2010/main" val="14098297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9D42F9-AB0D-4D1A-95D3-CCA10112A448}"/>
              </a:ext>
            </a:extLst>
          </p:cNvPr>
          <p:cNvSpPr/>
          <p:nvPr/>
        </p:nvSpPr>
        <p:spPr>
          <a:xfrm>
            <a:off x="0" y="416379"/>
            <a:ext cx="7921625" cy="744374"/>
          </a:xfrm>
          <a:prstGeom prst="rect">
            <a:avLst/>
          </a:prstGeom>
          <a:solidFill>
            <a:srgbClr val="C40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3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ata Bold" panose="020B0803060202020004"/>
                <a:ea typeface="+mn-ea"/>
                <a:cs typeface="+mn-cs"/>
              </a:rPr>
              <a:t>User Guide Overview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78708F9-FF08-4C79-8BE0-93D2F804739A}"/>
              </a:ext>
            </a:extLst>
          </p:cNvPr>
          <p:cNvGrpSpPr/>
          <p:nvPr/>
        </p:nvGrpSpPr>
        <p:grpSpPr>
          <a:xfrm>
            <a:off x="2154383" y="3263205"/>
            <a:ext cx="4494844" cy="1371600"/>
            <a:chOff x="2154383" y="3755231"/>
            <a:chExt cx="4494844" cy="13716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FF287A4-9D3F-46FE-997E-093458E20CCA}"/>
                </a:ext>
              </a:extLst>
            </p:cNvPr>
            <p:cNvSpPr/>
            <p:nvPr/>
          </p:nvSpPr>
          <p:spPr>
            <a:xfrm>
              <a:off x="2154383" y="3755231"/>
              <a:ext cx="209550" cy="1371600"/>
            </a:xfrm>
            <a:prstGeom prst="rect">
              <a:avLst/>
            </a:prstGeom>
            <a:solidFill>
              <a:srgbClr val="0F46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ok" panose="020B0503060202020004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EB8E930-D558-4781-8F64-71A7EE730725}"/>
                </a:ext>
              </a:extLst>
            </p:cNvPr>
            <p:cNvSpPr/>
            <p:nvPr/>
          </p:nvSpPr>
          <p:spPr>
            <a:xfrm>
              <a:off x="2656283" y="3840866"/>
              <a:ext cx="399294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xiata Book" panose="020B0503060202020004"/>
                  <a:cs typeface="Axiata Bold" panose="020B0803060202020004" pitchFamily="34" charset="0"/>
                </a:rPr>
                <a:t>Step-by-Step Guide</a:t>
              </a:r>
            </a:p>
            <a:p>
              <a:pPr marL="0" marR="0" lvl="0" indent="0" algn="l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xiata Book" panose="020B0503060202020004"/>
                  <a:cs typeface="Axiata Bold" panose="020B0803060202020004" pitchFamily="34" charset="0"/>
                </a:rPr>
                <a:t>through the platforms (Participant)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BA5FEF-746D-4671-9C8B-E765B86D83E5}"/>
              </a:ext>
            </a:extLst>
          </p:cNvPr>
          <p:cNvGrpSpPr/>
          <p:nvPr/>
        </p:nvGrpSpPr>
        <p:grpSpPr>
          <a:xfrm>
            <a:off x="2154383" y="6635419"/>
            <a:ext cx="4494844" cy="1371600"/>
            <a:chOff x="2154383" y="6731032"/>
            <a:chExt cx="4494844" cy="13716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CC5D6B8-B013-4669-BCCE-F41817DA206B}"/>
                </a:ext>
              </a:extLst>
            </p:cNvPr>
            <p:cNvSpPr/>
            <p:nvPr/>
          </p:nvSpPr>
          <p:spPr>
            <a:xfrm>
              <a:off x="2154383" y="6731032"/>
              <a:ext cx="209550" cy="1371600"/>
            </a:xfrm>
            <a:prstGeom prst="rect">
              <a:avLst/>
            </a:prstGeom>
            <a:solidFill>
              <a:srgbClr val="0F46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ok" panose="020B0503060202020004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6EA1B11-B72B-41A8-ABA7-A1B4838EB6EA}"/>
                </a:ext>
              </a:extLst>
            </p:cNvPr>
            <p:cNvSpPr/>
            <p:nvPr/>
          </p:nvSpPr>
          <p:spPr>
            <a:xfrm>
              <a:off x="2656283" y="6842236"/>
              <a:ext cx="399294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xiata Book" panose="020B0503060202020004"/>
                  <a:cs typeface="Axiata Bold" panose="020B0803060202020004" pitchFamily="34" charset="0"/>
                </a:rPr>
                <a:t>Frequently Asked Questions (FAQs)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73075A1-8345-4897-87E3-86AE71289978}"/>
              </a:ext>
            </a:extLst>
          </p:cNvPr>
          <p:cNvGrpSpPr/>
          <p:nvPr/>
        </p:nvGrpSpPr>
        <p:grpSpPr>
          <a:xfrm>
            <a:off x="2154383" y="1577098"/>
            <a:ext cx="4094017" cy="1371600"/>
            <a:chOff x="2154383" y="1771650"/>
            <a:chExt cx="4094017" cy="13716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3D31563-0927-4F7D-B6F2-517D7DDDA0E9}"/>
                </a:ext>
              </a:extLst>
            </p:cNvPr>
            <p:cNvSpPr/>
            <p:nvPr/>
          </p:nvSpPr>
          <p:spPr>
            <a:xfrm>
              <a:off x="2154383" y="1771650"/>
              <a:ext cx="209550" cy="1371600"/>
            </a:xfrm>
            <a:prstGeom prst="rect">
              <a:avLst/>
            </a:prstGeom>
            <a:solidFill>
              <a:srgbClr val="0F46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ok" panose="020B0503060202020004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767B3F2-1868-4254-9541-11A84E8A630C}"/>
                </a:ext>
              </a:extLst>
            </p:cNvPr>
            <p:cNvSpPr/>
            <p:nvPr/>
          </p:nvSpPr>
          <p:spPr>
            <a:xfrm>
              <a:off x="2656283" y="2130201"/>
              <a:ext cx="359211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2400" b="1" dirty="0">
                  <a:solidFill>
                    <a:srgbClr val="000000"/>
                  </a:solidFill>
                  <a:latin typeface="Axiata Book" panose="020B0503060202020004"/>
                  <a:cs typeface="Axiata Bold" panose="020B0803060202020004" pitchFamily="34" charset="0"/>
                </a:rPr>
                <a:t>Key information on CDI and IT checklist</a:t>
              </a:r>
              <a:endPara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Book" panose="020B0503060202020004"/>
                <a:cs typeface="Axiata Bold" panose="020B0803060202020004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977369E-8E65-4174-8F3A-2D1B5D8DCC04}"/>
              </a:ext>
            </a:extLst>
          </p:cNvPr>
          <p:cNvGrpSpPr/>
          <p:nvPr/>
        </p:nvGrpSpPr>
        <p:grpSpPr>
          <a:xfrm>
            <a:off x="2154383" y="8321525"/>
            <a:ext cx="4494844" cy="1371600"/>
            <a:chOff x="2154383" y="8603409"/>
            <a:chExt cx="4494844" cy="13716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51DB599-50F4-4402-9606-3722171FEB3C}"/>
                </a:ext>
              </a:extLst>
            </p:cNvPr>
            <p:cNvSpPr/>
            <p:nvPr/>
          </p:nvSpPr>
          <p:spPr>
            <a:xfrm>
              <a:off x="2154383" y="8603409"/>
              <a:ext cx="209550" cy="1371600"/>
            </a:xfrm>
            <a:prstGeom prst="rect">
              <a:avLst/>
            </a:prstGeom>
            <a:solidFill>
              <a:srgbClr val="EC65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ok" panose="020B0503060202020004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5192254-2B08-4A02-BBAC-56F338190544}"/>
                </a:ext>
              </a:extLst>
            </p:cNvPr>
            <p:cNvSpPr/>
            <p:nvPr/>
          </p:nvSpPr>
          <p:spPr>
            <a:xfrm>
              <a:off x="2656283" y="8714613"/>
              <a:ext cx="399294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xiata Book" panose="020B0503060202020004"/>
                  <a:cs typeface="Axiata Bold" panose="020B0803060202020004" pitchFamily="34" charset="0"/>
                </a:rPr>
                <a:t>Key Contact Persons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714C53D-3366-4B67-BAF2-F6174B6C22E1}"/>
              </a:ext>
            </a:extLst>
          </p:cNvPr>
          <p:cNvGrpSpPr/>
          <p:nvPr/>
        </p:nvGrpSpPr>
        <p:grpSpPr>
          <a:xfrm>
            <a:off x="2154383" y="4949312"/>
            <a:ext cx="4494844" cy="1371600"/>
            <a:chOff x="2154383" y="3755231"/>
            <a:chExt cx="4494844" cy="13716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F2726AC-68E9-4A22-BCC3-DA58FEF8A71B}"/>
                </a:ext>
              </a:extLst>
            </p:cNvPr>
            <p:cNvSpPr/>
            <p:nvPr/>
          </p:nvSpPr>
          <p:spPr>
            <a:xfrm>
              <a:off x="2154383" y="3755231"/>
              <a:ext cx="209550" cy="1371600"/>
            </a:xfrm>
            <a:prstGeom prst="rect">
              <a:avLst/>
            </a:prstGeom>
            <a:solidFill>
              <a:srgbClr val="0F46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ok" panose="020B0503060202020004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10CCF34-E5E6-49C5-9166-E12FA614C172}"/>
                </a:ext>
              </a:extLst>
            </p:cNvPr>
            <p:cNvSpPr/>
            <p:nvPr/>
          </p:nvSpPr>
          <p:spPr>
            <a:xfrm>
              <a:off x="2656283" y="3840866"/>
              <a:ext cx="399294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xiata Book" panose="020B0503060202020004"/>
                  <a:cs typeface="Axiata Bold" panose="020B0803060202020004" pitchFamily="34" charset="0"/>
                </a:rPr>
                <a:t>Step-by-Step Guide</a:t>
              </a:r>
            </a:p>
            <a:p>
              <a:pPr marL="0" marR="0" lvl="0" indent="0" algn="l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xiata Book" panose="020B0503060202020004"/>
                  <a:cs typeface="Axiata Bold" panose="020B0803060202020004" pitchFamily="34" charset="0"/>
                </a:rPr>
                <a:t>through the platforms (Manager)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76168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4DEE5F-1C7A-461C-8F7F-268BA8E22770}"/>
              </a:ext>
            </a:extLst>
          </p:cNvPr>
          <p:cNvSpPr/>
          <p:nvPr/>
        </p:nvSpPr>
        <p:spPr>
          <a:xfrm>
            <a:off x="544412" y="1866459"/>
            <a:ext cx="6832800" cy="526776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  <a:buClr>
                <a:srgbClr val="C40D42"/>
              </a:buClr>
              <a:buSzPct val="80000"/>
            </a:pPr>
            <a:r>
              <a:rPr lang="en-US" sz="1600" b="1" dirty="0">
                <a:solidFill>
                  <a:schemeClr val="tx1"/>
                </a:solidFill>
                <a:latin typeface="Axiata Book" panose="020B0503060202020004"/>
              </a:rPr>
              <a:t>Please reach out to the following PICs for any queries/ concerns:</a:t>
            </a:r>
          </a:p>
          <a:p>
            <a:pPr marL="342900" indent="-342900"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sz="1400" b="1" dirty="0">
                <a:solidFill>
                  <a:schemeClr val="tx1"/>
                </a:solidFill>
                <a:latin typeface="Axiata Book" panose="020B0503060202020004"/>
              </a:rPr>
              <a:t>System-related</a:t>
            </a:r>
          </a:p>
          <a:p>
            <a:pPr lvl="2">
              <a:spcAft>
                <a:spcPts val="600"/>
              </a:spcAft>
              <a:buSzPct val="100000"/>
            </a:pPr>
            <a:endParaRPr lang="en-US" sz="1400" dirty="0">
              <a:solidFill>
                <a:schemeClr val="tx1"/>
              </a:solidFill>
              <a:latin typeface="Axiata Book" panose="020B0503060202020004"/>
            </a:endParaRPr>
          </a:p>
          <a:p>
            <a:pPr lvl="2">
              <a:spcAft>
                <a:spcPts val="600"/>
              </a:spcAft>
              <a:buSzPct val="100000"/>
            </a:pPr>
            <a:endParaRPr lang="en-US" sz="1400" dirty="0">
              <a:solidFill>
                <a:schemeClr val="tx1"/>
              </a:solidFill>
              <a:latin typeface="Axiata Book" panose="020B0503060202020004"/>
            </a:endParaRPr>
          </a:p>
          <a:p>
            <a:pPr lvl="2">
              <a:spcAft>
                <a:spcPts val="600"/>
              </a:spcAft>
              <a:buSzPct val="100000"/>
            </a:pPr>
            <a:endParaRPr lang="en-US" sz="1400" dirty="0">
              <a:solidFill>
                <a:schemeClr val="tx1"/>
              </a:solidFill>
              <a:latin typeface="Axiata Book" panose="020B0503060202020004"/>
            </a:endParaRPr>
          </a:p>
          <a:p>
            <a:pPr lvl="2">
              <a:spcAft>
                <a:spcPts val="600"/>
              </a:spcAft>
              <a:buSzPct val="100000"/>
            </a:pPr>
            <a:endParaRPr lang="en-US" sz="1400" dirty="0">
              <a:solidFill>
                <a:schemeClr val="tx1"/>
              </a:solidFill>
              <a:latin typeface="Axiata Book" panose="020B0503060202020004"/>
            </a:endParaRPr>
          </a:p>
          <a:p>
            <a:pPr lvl="2">
              <a:spcAft>
                <a:spcPts val="600"/>
              </a:spcAft>
              <a:buSzPct val="100000"/>
            </a:pPr>
            <a:endParaRPr lang="en-US" sz="1400" dirty="0">
              <a:solidFill>
                <a:schemeClr val="tx1"/>
              </a:solidFill>
              <a:latin typeface="Axiata Book" panose="020B0503060202020004"/>
            </a:endParaRPr>
          </a:p>
          <a:p>
            <a:pPr lvl="2">
              <a:spcAft>
                <a:spcPts val="600"/>
              </a:spcAft>
              <a:buSzPct val="100000"/>
            </a:pPr>
            <a:endParaRPr lang="en-US" sz="1400" dirty="0">
              <a:solidFill>
                <a:schemeClr val="tx1"/>
              </a:solidFill>
              <a:latin typeface="Axiata Book" panose="020B0503060202020004"/>
            </a:endParaRPr>
          </a:p>
          <a:p>
            <a:pPr marL="342900" indent="-342900"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sz="1400" b="1" dirty="0">
                <a:solidFill>
                  <a:schemeClr val="tx1"/>
                </a:solidFill>
                <a:latin typeface="Axiata Book" panose="020B0503060202020004"/>
              </a:rPr>
              <a:t>All other matters – </a:t>
            </a:r>
            <a:r>
              <a:rPr lang="en-US" sz="1400" dirty="0">
                <a:solidFill>
                  <a:schemeClr val="tx1"/>
                </a:solidFill>
                <a:latin typeface="Axiata Book" panose="020B0503060202020004"/>
              </a:rPr>
              <a:t>please reach out to your respective </a:t>
            </a:r>
            <a:r>
              <a:rPr lang="en-US" sz="1400" dirty="0" err="1">
                <a:solidFill>
                  <a:schemeClr val="tx1"/>
                </a:solidFill>
                <a:latin typeface="Axiata Book" panose="020B0503060202020004"/>
              </a:rPr>
              <a:t>OpCO</a:t>
            </a:r>
            <a:r>
              <a:rPr lang="en-US" sz="1400" dirty="0">
                <a:solidFill>
                  <a:schemeClr val="tx1"/>
                </a:solidFill>
                <a:latin typeface="Axiata Book" panose="020B0503060202020004"/>
              </a:rPr>
              <a:t> HR &amp; L&amp;D</a:t>
            </a:r>
          </a:p>
          <a:p>
            <a:pPr>
              <a:spcAft>
                <a:spcPts val="600"/>
              </a:spcAft>
              <a:buSzPct val="100000"/>
            </a:pPr>
            <a:endParaRPr lang="en-US" sz="1600" b="1" dirty="0">
              <a:solidFill>
                <a:schemeClr val="tx1"/>
              </a:solidFill>
              <a:latin typeface="Axiata Book" panose="020B05030602020200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3BB227-2C31-4632-B829-ADF6594104B3}"/>
              </a:ext>
            </a:extLst>
          </p:cNvPr>
          <p:cNvSpPr/>
          <p:nvPr/>
        </p:nvSpPr>
        <p:spPr>
          <a:xfrm>
            <a:off x="0" y="416379"/>
            <a:ext cx="7921625" cy="744374"/>
          </a:xfrm>
          <a:prstGeom prst="rect">
            <a:avLst/>
          </a:prstGeom>
          <a:solidFill>
            <a:srgbClr val="C40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3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xiata Bold" panose="020B08030602020200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E4743-7D7F-4EB6-A137-B75254C84949}"/>
              </a:ext>
            </a:extLst>
          </p:cNvPr>
          <p:cNvSpPr/>
          <p:nvPr/>
        </p:nvSpPr>
        <p:spPr>
          <a:xfrm>
            <a:off x="0" y="519427"/>
            <a:ext cx="7921625" cy="1146157"/>
          </a:xfrm>
          <a:prstGeom prst="rect">
            <a:avLst/>
          </a:prstGeom>
          <a:solidFill>
            <a:srgbClr val="EC6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2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ata Bold" panose="020B0803060202020004"/>
                <a:ea typeface="+mn-ea"/>
                <a:cs typeface="+mn-cs"/>
              </a:rPr>
              <a:t>Key Contact Persons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E940D66-ECD3-4A0B-B024-B9A8A16769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800167"/>
              </p:ext>
            </p:extLst>
          </p:nvPr>
        </p:nvGraphicFramePr>
        <p:xfrm>
          <a:off x="972983" y="2517484"/>
          <a:ext cx="6404229" cy="1463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3217">
                  <a:extLst>
                    <a:ext uri="{9D8B030D-6E8A-4147-A177-3AD203B41FA5}">
                      <a16:colId xmlns:a16="http://schemas.microsoft.com/office/drawing/2014/main" val="1086337164"/>
                    </a:ext>
                  </a:extLst>
                </a:gridCol>
                <a:gridCol w="4761012">
                  <a:extLst>
                    <a:ext uri="{9D8B030D-6E8A-4147-A177-3AD203B41FA5}">
                      <a16:colId xmlns:a16="http://schemas.microsoft.com/office/drawing/2014/main" val="2213517799"/>
                    </a:ext>
                  </a:extLst>
                </a:gridCol>
              </a:tblGrid>
              <a:tr h="338596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xiata Medium" panose="020B0603060202020004"/>
                        </a:rPr>
                        <a:t>System</a:t>
                      </a:r>
                    </a:p>
                  </a:txBody>
                  <a:tcPr>
                    <a:solidFill>
                      <a:srgbClr val="C40D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xiata Medium" panose="020B0603060202020004"/>
                        </a:rPr>
                        <a:t>Contact Person</a:t>
                      </a:r>
                    </a:p>
                  </a:txBody>
                  <a:tcPr>
                    <a:solidFill>
                      <a:srgbClr val="C40D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106"/>
                  </a:ext>
                </a:extLst>
              </a:tr>
              <a:tr h="667916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Axiata Medium" panose="020B0603060202020004"/>
                        </a:rPr>
                        <a:t>Fuse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>
                          <a:latin typeface="Axiata Medium" panose="020B0603060202020004"/>
                        </a:rPr>
                        <a:t>Nurusyifa Binti Abdul Hamid – nurusyifa@celcom.com.my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>
                          <a:latin typeface="Axiata Medium" panose="020B0603060202020004"/>
                        </a:rPr>
                        <a:t>Ena Erawati Salleh – ena_erawati@celcom.com.my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>
                          <a:latin typeface="Axiata Medium" panose="020B0603060202020004"/>
                        </a:rPr>
                        <a:t>Gideon Tan – gideon.tan.hoe@celcom.com.my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881574"/>
                  </a:ext>
                </a:extLst>
              </a:tr>
              <a:tr h="338596">
                <a:tc>
                  <a:txBody>
                    <a:bodyPr/>
                    <a:lstStyle/>
                    <a:p>
                      <a:r>
                        <a:rPr lang="en-US" sz="1200" b="1">
                          <a:latin typeface="Axiata Medium" panose="020B0603060202020004"/>
                        </a:rPr>
                        <a:t>Spotmentor/ CompetencyConnect</a:t>
                      </a:r>
                      <a:endParaRPr lang="en-US" sz="1200" b="1" dirty="0">
                        <a:latin typeface="Axiata Medium" panose="020B0603060202020004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xiata Medium" panose="020B0603060202020004"/>
                        </a:rPr>
                        <a:t>Email: techsupport@axiatafastforward.com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580537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EA2A74F2-DF5C-49AA-BD22-A61998DFB3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201672"/>
              </p:ext>
            </p:extLst>
          </p:nvPr>
        </p:nvGraphicFramePr>
        <p:xfrm>
          <a:off x="972983" y="4652860"/>
          <a:ext cx="6404229" cy="2661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7017">
                  <a:extLst>
                    <a:ext uri="{9D8B030D-6E8A-4147-A177-3AD203B41FA5}">
                      <a16:colId xmlns:a16="http://schemas.microsoft.com/office/drawing/2014/main" val="1086337164"/>
                    </a:ext>
                  </a:extLst>
                </a:gridCol>
                <a:gridCol w="4837212">
                  <a:extLst>
                    <a:ext uri="{9D8B030D-6E8A-4147-A177-3AD203B41FA5}">
                      <a16:colId xmlns:a16="http://schemas.microsoft.com/office/drawing/2014/main" val="2213517799"/>
                    </a:ext>
                  </a:extLst>
                </a:gridCol>
              </a:tblGrid>
              <a:tr h="302855">
                <a:tc>
                  <a:txBody>
                    <a:bodyPr/>
                    <a:lstStyle/>
                    <a:p>
                      <a:r>
                        <a:rPr lang="en-US" sz="1200">
                          <a:latin typeface="Axiata Medium" panose="020B0603060202020004"/>
                        </a:rPr>
                        <a:t>OpCo</a:t>
                      </a:r>
                    </a:p>
                  </a:txBody>
                  <a:tcPr>
                    <a:solidFill>
                      <a:srgbClr val="C40D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xiata Medium" panose="020B0603060202020004"/>
                        </a:rPr>
                        <a:t>Contact Person</a:t>
                      </a:r>
                    </a:p>
                  </a:txBody>
                  <a:tcPr>
                    <a:solidFill>
                      <a:srgbClr val="C40D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106"/>
                  </a:ext>
                </a:extLst>
              </a:tr>
              <a:tr h="479387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Axiata Medium" panose="020B0603060202020004"/>
                        </a:rPr>
                        <a:t>Celcom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latin typeface="Axiata Medium" panose="020B0603060202020004"/>
                        </a:rPr>
                        <a:t>Wendy Ak Pero – wendy_ap@celcom.com.my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latin typeface="Axiata Medium" panose="020B0603060202020004"/>
                        </a:rPr>
                        <a:t>Samuel Saravanan – sameul.saravanan@celcom.com.my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881574"/>
                  </a:ext>
                </a:extLst>
              </a:tr>
              <a:tr h="479387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Axiata Medium" panose="020B0603060202020004"/>
                        </a:rPr>
                        <a:t>Dialog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>
                          <a:latin typeface="Axiata Medium" panose="020B0603060202020004"/>
                        </a:rPr>
                        <a:t>Rekha Weerasooriya – Rekha.Weerasooriya@dialog.lk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>
                          <a:latin typeface="Axiata Medium" panose="020B0603060202020004"/>
                        </a:rPr>
                        <a:t>Johaan Isaac – Johaan.Isaac@dialog.lk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>
                          <a:latin typeface="Axiata Medium" panose="020B0603060202020004"/>
                        </a:rPr>
                        <a:t>Sanaree Godagama – Sanaree.Godagama@dialog.lk</a:t>
                      </a:r>
                      <a:endParaRPr lang="en-US" sz="1200" dirty="0">
                        <a:latin typeface="Axiata Medium" panose="020B0603060202020004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813945"/>
                  </a:ext>
                </a:extLst>
              </a:tr>
              <a:tr h="479387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Axiata Medium" panose="020B0603060202020004"/>
                        </a:rPr>
                        <a:t>XL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Rama Yanti – RYANTI@xl.co.id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Andree Murtantyo – ANDREEM@xl.co.id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Axiata Medium" panose="020B06030602020200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580537"/>
                  </a:ext>
                </a:extLst>
              </a:tr>
              <a:tr h="302855">
                <a:tc>
                  <a:txBody>
                    <a:bodyPr/>
                    <a:lstStyle/>
                    <a:p>
                      <a:r>
                        <a:rPr lang="en-US" sz="1200" b="1">
                          <a:latin typeface="Axiata Medium" panose="020B0603060202020004"/>
                        </a:rPr>
                        <a:t>Robi</a:t>
                      </a:r>
                      <a:endParaRPr lang="en-US" sz="1200" b="1" dirty="0">
                        <a:latin typeface="Axiata Medium" panose="020B0603060202020004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Shirin Khan – 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  <a:hlinkClick r:id="rId3"/>
                        </a:rPr>
                        <a:t>shirin.khan@robi.com.bd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Axiata Medium" panose="020B0603060202020004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Munim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 Ahmed – 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  <a:hlinkClick r:id="rId4"/>
                        </a:rPr>
                        <a:t>munim.ahmed@robi.com.bd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742783"/>
                  </a:ext>
                </a:extLst>
              </a:tr>
              <a:tr h="302855">
                <a:tc>
                  <a:txBody>
                    <a:bodyPr/>
                    <a:lstStyle/>
                    <a:p>
                      <a:r>
                        <a:rPr lang="en-US" sz="1200" b="1">
                          <a:latin typeface="Axiata Medium" panose="020B0603060202020004"/>
                        </a:rPr>
                        <a:t>NCell</a:t>
                      </a:r>
                      <a:endParaRPr lang="en-US" sz="1200" b="1" dirty="0">
                        <a:latin typeface="Axiata Medium" panose="020B0603060202020004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Eliza Pradhan – eliza.pradhan@ncell.axiata.com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40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41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0C9297-F28F-4482-931F-8F8103EB4F38}"/>
              </a:ext>
            </a:extLst>
          </p:cNvPr>
          <p:cNvSpPr/>
          <p:nvPr/>
        </p:nvSpPr>
        <p:spPr>
          <a:xfrm>
            <a:off x="0" y="416379"/>
            <a:ext cx="7921625" cy="744374"/>
          </a:xfrm>
          <a:prstGeom prst="rect">
            <a:avLst/>
          </a:prstGeom>
          <a:solidFill>
            <a:srgbClr val="C40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3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xiata Bold" panose="020B08030602020200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5782F1-D6E6-4433-8443-E2928306E955}"/>
              </a:ext>
            </a:extLst>
          </p:cNvPr>
          <p:cNvSpPr/>
          <p:nvPr/>
        </p:nvSpPr>
        <p:spPr>
          <a:xfrm>
            <a:off x="0" y="519427"/>
            <a:ext cx="7921625" cy="1146157"/>
          </a:xfrm>
          <a:prstGeom prst="rect">
            <a:avLst/>
          </a:prstGeom>
          <a:solidFill>
            <a:srgbClr val="EC6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2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ata Bold" panose="020B0803060202020004"/>
                <a:ea typeface="+mn-ea"/>
                <a:cs typeface="+mn-cs"/>
              </a:rPr>
              <a:t>Key information on CDI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AAD565-DFE6-49E9-8AB0-D915F5FFFDCF}"/>
              </a:ext>
            </a:extLst>
          </p:cNvPr>
          <p:cNvSpPr/>
          <p:nvPr/>
        </p:nvSpPr>
        <p:spPr>
          <a:xfrm>
            <a:off x="544412" y="1768632"/>
            <a:ext cx="6832800" cy="4572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buClr>
                <a:srgbClr val="C40D42"/>
              </a:buClr>
              <a:buSzPct val="80000"/>
            </a:pPr>
            <a:r>
              <a:rPr lang="en-IN" sz="1200" dirty="0">
                <a:solidFill>
                  <a:schemeClr val="tx1"/>
                </a:solidFill>
                <a:latin typeface="Axiata Book" panose="020B0503060202020004"/>
              </a:rPr>
              <a:t>All participants are required to sit for a </a:t>
            </a:r>
            <a:r>
              <a:rPr lang="en-IN" sz="1200" b="1" dirty="0">
                <a:solidFill>
                  <a:schemeClr val="tx1"/>
                </a:solidFill>
                <a:latin typeface="Axiata Book" panose="020B0503060202020004"/>
              </a:rPr>
              <a:t>Capability Development Inventory (CDI) </a:t>
            </a:r>
            <a:r>
              <a:rPr lang="en-IN" sz="1200" dirty="0">
                <a:solidFill>
                  <a:schemeClr val="tx1"/>
                </a:solidFill>
                <a:latin typeface="Axiata Book" panose="020B0503060202020004"/>
              </a:rPr>
              <a:t>which will consist of the following two (2) phases:</a:t>
            </a:r>
          </a:p>
          <a:p>
            <a:pPr>
              <a:buClr>
                <a:srgbClr val="C40D42"/>
              </a:buClr>
              <a:buSzPct val="80000"/>
            </a:pPr>
            <a:endParaRPr lang="en-IN" sz="1200" dirty="0">
              <a:solidFill>
                <a:schemeClr val="tx1"/>
              </a:solidFill>
              <a:latin typeface="Axiata Book" panose="020B0503060202020004"/>
            </a:endParaRPr>
          </a:p>
          <a:p>
            <a:pPr>
              <a:buClr>
                <a:srgbClr val="C40D42"/>
              </a:buClr>
              <a:buSzPct val="80000"/>
            </a:pPr>
            <a:r>
              <a:rPr lang="en-IN" sz="1200" b="1" u="sng" dirty="0">
                <a:solidFill>
                  <a:srgbClr val="C00000"/>
                </a:solidFill>
                <a:latin typeface="Axiata Book" panose="020B0503060202020004"/>
              </a:rPr>
              <a:t>1. BUSINESS CASE STUDY (~2.5 HOURS)</a:t>
            </a:r>
          </a:p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Axiata Book" panose="020B0503060202020004"/>
              </a:rPr>
              <a:t>The CDI business case study will be made available during the following period:</a:t>
            </a:r>
          </a:p>
          <a:p>
            <a:pPr marL="760755" lvl="1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Axiata Book" panose="020B0503060202020004"/>
              </a:rPr>
              <a:t>22 – 24 Sep</a:t>
            </a:r>
            <a:endParaRPr lang="en-US" sz="1200" dirty="0">
              <a:solidFill>
                <a:schemeClr val="tx1"/>
              </a:solidFill>
              <a:latin typeface="Axiata Book" panose="020B0503060202020004"/>
            </a:endParaRPr>
          </a:p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Axiata Book" panose="020B0503060202020004"/>
              </a:rPr>
              <a:t>You are required to complete the business case study on FUSE &gt; EY </a:t>
            </a:r>
            <a:r>
              <a:rPr lang="en-US" sz="1200" dirty="0" err="1">
                <a:solidFill>
                  <a:schemeClr val="tx1"/>
                </a:solidFill>
                <a:latin typeface="Axiata Book" panose="020B0503060202020004"/>
              </a:rPr>
              <a:t>Spotmentor</a:t>
            </a:r>
            <a:r>
              <a:rPr lang="en-US" sz="1200" dirty="0">
                <a:solidFill>
                  <a:schemeClr val="tx1"/>
                </a:solidFill>
                <a:latin typeface="Axiata Book" panose="020B0503060202020004"/>
              </a:rPr>
              <a:t> any time within the above mentioned period (</a:t>
            </a:r>
            <a:r>
              <a:rPr lang="en-US" sz="1200" b="1" dirty="0">
                <a:solidFill>
                  <a:schemeClr val="tx1"/>
                </a:solidFill>
                <a:latin typeface="Axiata Book" panose="020B0503060202020004"/>
              </a:rPr>
              <a:t>in one sitting</a:t>
            </a:r>
            <a:r>
              <a:rPr lang="en-US" sz="1200" dirty="0">
                <a:solidFill>
                  <a:schemeClr val="tx1"/>
                </a:solidFill>
                <a:latin typeface="Axiata Book" panose="020B0503060202020004"/>
              </a:rPr>
              <a:t>)</a:t>
            </a:r>
          </a:p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Axiata Book" panose="020B0503060202020004"/>
              </a:rPr>
              <a:t>Please refer to </a:t>
            </a:r>
            <a:r>
              <a:rPr lang="en-US" sz="1200" b="1" dirty="0">
                <a:solidFill>
                  <a:schemeClr val="tx1"/>
                </a:solidFill>
                <a:latin typeface="Axiata Book" panose="020B0503060202020004"/>
              </a:rPr>
              <a:t>Steps 1 – 11 </a:t>
            </a:r>
            <a:r>
              <a:rPr lang="en-US" sz="1200" dirty="0">
                <a:solidFill>
                  <a:schemeClr val="tx1"/>
                </a:solidFill>
                <a:latin typeface="Axiata Book" panose="020B0503060202020004"/>
              </a:rPr>
              <a:t>of this User Guide (</a:t>
            </a:r>
            <a:r>
              <a:rPr lang="en-US" sz="1200" i="1" dirty="0">
                <a:solidFill>
                  <a:schemeClr val="tx1"/>
                </a:solidFill>
                <a:latin typeface="Axiata Book" panose="020B0503060202020004"/>
              </a:rPr>
              <a:t>Step-by-Step Guide through the platforms – participant</a:t>
            </a:r>
            <a:r>
              <a:rPr lang="en-US" sz="1200" dirty="0">
                <a:solidFill>
                  <a:schemeClr val="tx1"/>
                </a:solidFill>
                <a:latin typeface="Axiata Book" panose="020B0503060202020004"/>
              </a:rPr>
              <a:t>) on how to access and complete the business case study.</a:t>
            </a:r>
          </a:p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Axiata Book" panose="020B0503060202020004"/>
              </a:rPr>
              <a:t>Proctoring is enabled for the entire CDI process. Please enable your webcam when asked - this is mandatory</a:t>
            </a:r>
          </a:p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Axiata Book" panose="020B0503060202020004"/>
              </a:rPr>
              <a:t>You are required to provide an answer for each question. There are no right or wrong answers to the questions. Your approach will be evaluated in the given situation</a:t>
            </a:r>
          </a:p>
          <a:p>
            <a:pPr>
              <a:buClr>
                <a:srgbClr val="C40D42"/>
              </a:buClr>
              <a:buSzPct val="80000"/>
            </a:pPr>
            <a:endParaRPr lang="en-US" sz="1200" b="1" u="sng" dirty="0">
              <a:solidFill>
                <a:srgbClr val="C00000"/>
              </a:solidFill>
              <a:latin typeface="Axiata Book" panose="020B0503060202020004"/>
            </a:endParaRPr>
          </a:p>
          <a:p>
            <a:pPr>
              <a:buClr>
                <a:srgbClr val="C40D42"/>
              </a:buClr>
              <a:buSzPct val="80000"/>
            </a:pPr>
            <a:r>
              <a:rPr lang="en-US" sz="1200" b="1" u="sng" dirty="0">
                <a:solidFill>
                  <a:srgbClr val="C00000"/>
                </a:solidFill>
                <a:latin typeface="Axiata Book" panose="020B0503060202020004"/>
              </a:rPr>
              <a:t>2. SESSION WITH LIVE-VIRTUAL FACILITATOR (~30min)</a:t>
            </a:r>
          </a:p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Axiata Book" panose="020B0503060202020004"/>
              </a:rPr>
              <a:t>You are required to have a </a:t>
            </a:r>
            <a:r>
              <a:rPr lang="en-US" sz="1200" b="1" dirty="0">
                <a:solidFill>
                  <a:schemeClr val="tx1"/>
                </a:solidFill>
                <a:latin typeface="Axiata Book" panose="020B0503060202020004"/>
              </a:rPr>
              <a:t>1:1 interactive session with a live-virtual facilitator </a:t>
            </a:r>
            <a:r>
              <a:rPr lang="en-US" sz="1200" dirty="0">
                <a:solidFill>
                  <a:schemeClr val="tx1"/>
                </a:solidFill>
                <a:latin typeface="Axiata Book" panose="020B0503060202020004"/>
              </a:rPr>
              <a:t>(centered around the same case study) during a scheduled timeslot. </a:t>
            </a:r>
          </a:p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Axiata Book" panose="020B0503060202020004"/>
              </a:rPr>
              <a:t>You will receive an email invitation from </a:t>
            </a:r>
            <a:r>
              <a:rPr lang="en-US" sz="1200" dirty="0">
                <a:solidFill>
                  <a:schemeClr val="tx1"/>
                </a:solidFill>
                <a:latin typeface="Axiata Book" panose="020B0503060202020004"/>
                <a:hlinkClick r:id="rId3"/>
              </a:rPr>
              <a:t>axiatafastforward.cdi@axiatafastforward.com</a:t>
            </a:r>
            <a:r>
              <a:rPr lang="en-US" sz="1200" dirty="0">
                <a:solidFill>
                  <a:schemeClr val="tx1"/>
                </a:solidFill>
                <a:latin typeface="Axiata Book" panose="020B0503060202020004"/>
              </a:rPr>
              <a:t>. No re-scheduling is allowed </a:t>
            </a:r>
          </a:p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Axiata Book" panose="020B0503060202020004"/>
              </a:rPr>
              <a:t>Login to FUSE &gt; EY </a:t>
            </a:r>
            <a:r>
              <a:rPr lang="en-US" sz="1200" dirty="0" err="1">
                <a:solidFill>
                  <a:schemeClr val="tx1"/>
                </a:solidFill>
                <a:latin typeface="Axiata Book" panose="020B0503060202020004"/>
              </a:rPr>
              <a:t>Spotmentor</a:t>
            </a:r>
            <a:r>
              <a:rPr lang="en-US" sz="1200" dirty="0">
                <a:solidFill>
                  <a:schemeClr val="tx1"/>
                </a:solidFill>
                <a:latin typeface="Axiata Book" panose="020B0503060202020004"/>
              </a:rPr>
              <a:t> </a:t>
            </a:r>
            <a:r>
              <a:rPr lang="en-US" sz="1200" b="1" u="sng" dirty="0">
                <a:solidFill>
                  <a:schemeClr val="tx1"/>
                </a:solidFill>
                <a:latin typeface="Axiata Book" panose="020B0503060202020004"/>
              </a:rPr>
              <a:t>on time</a:t>
            </a:r>
            <a:r>
              <a:rPr lang="en-US" sz="1200" dirty="0">
                <a:solidFill>
                  <a:schemeClr val="tx1"/>
                </a:solidFill>
                <a:latin typeface="Axiata Book" panose="020B0503060202020004"/>
              </a:rPr>
              <a:t>. Please be punctual as we have mapped your schedule with a facilitator to conduct your session</a:t>
            </a:r>
          </a:p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Axiata Book" panose="020B0503060202020004"/>
              </a:rPr>
              <a:t>You are encouraged to read through the background information again beforehand in order to prepare for your session with the facilitator</a:t>
            </a:r>
          </a:p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Axiata Book" panose="020B0503060202020004"/>
              </a:rPr>
              <a:t>Please refer to </a:t>
            </a:r>
            <a:r>
              <a:rPr lang="en-US" sz="1200" b="1" dirty="0">
                <a:solidFill>
                  <a:schemeClr val="tx1"/>
                </a:solidFill>
                <a:latin typeface="Axiata Book" panose="020B0503060202020004"/>
              </a:rPr>
              <a:t>Steps 12 – 17 </a:t>
            </a:r>
            <a:r>
              <a:rPr lang="en-US" sz="1200" dirty="0">
                <a:solidFill>
                  <a:schemeClr val="tx1"/>
                </a:solidFill>
                <a:latin typeface="Axiata Book" panose="020B0503060202020004"/>
              </a:rPr>
              <a:t>of this User Guide (</a:t>
            </a:r>
            <a:r>
              <a:rPr lang="en-US" sz="1200" i="1" dirty="0">
                <a:solidFill>
                  <a:schemeClr val="tx1"/>
                </a:solidFill>
                <a:latin typeface="Axiata Book" panose="020B0503060202020004"/>
              </a:rPr>
              <a:t>Step-by-Step Guide through the platforms – participant</a:t>
            </a:r>
            <a:r>
              <a:rPr lang="en-US" sz="1200" dirty="0">
                <a:solidFill>
                  <a:schemeClr val="tx1"/>
                </a:solidFill>
                <a:latin typeface="Axiata Book" panose="020B0503060202020004"/>
              </a:rPr>
              <a:t>) on how to access your session with the facilitator</a:t>
            </a:r>
          </a:p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Axiata Book" panose="020B0503060202020004"/>
              </a:rPr>
              <a:t>Ensure you have a laptop with stable internet connection, fully functioning webcam and microphone</a:t>
            </a:r>
          </a:p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Axiata Book" panose="020B0503060202020004"/>
              </a:rPr>
              <a:t>Please use Google Chrome browser and enable pop-ups </a:t>
            </a:r>
          </a:p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Axiata Book" panose="020B0503060202020004"/>
              </a:rPr>
              <a:t>After you have completed your session with the facilitator, please complete your </a:t>
            </a:r>
            <a:r>
              <a:rPr lang="en-US" sz="1200" b="1" dirty="0">
                <a:solidFill>
                  <a:schemeClr val="tx1"/>
                </a:solidFill>
                <a:latin typeface="Axiata Book" panose="020B0503060202020004"/>
              </a:rPr>
              <a:t>self-ratings</a:t>
            </a:r>
            <a:r>
              <a:rPr lang="en-US" sz="1200" dirty="0">
                <a:solidFill>
                  <a:schemeClr val="tx1"/>
                </a:solidFill>
                <a:latin typeface="Axiata Book" panose="020B0503060202020004"/>
              </a:rPr>
              <a:t>. </a:t>
            </a:r>
            <a:r>
              <a:rPr lang="en-IN" sz="1200" dirty="0">
                <a:solidFill>
                  <a:schemeClr val="tx1"/>
                </a:solidFill>
                <a:latin typeface="Axiata Book" panose="020B0503060202020004"/>
              </a:rPr>
              <a:t>Please refer to </a:t>
            </a:r>
            <a:r>
              <a:rPr lang="en-IN" sz="1200" b="1" dirty="0">
                <a:solidFill>
                  <a:schemeClr val="tx1"/>
                </a:solidFill>
                <a:latin typeface="Axiata Book" panose="020B0503060202020004"/>
              </a:rPr>
              <a:t>Step 18 </a:t>
            </a:r>
            <a:r>
              <a:rPr lang="en-IN" sz="1200" dirty="0">
                <a:solidFill>
                  <a:schemeClr val="tx1"/>
                </a:solidFill>
                <a:latin typeface="Axiata Book" panose="020B0503060202020004"/>
              </a:rPr>
              <a:t>of this User Guide </a:t>
            </a:r>
            <a:r>
              <a:rPr lang="en-US" sz="1200" dirty="0">
                <a:solidFill>
                  <a:schemeClr val="tx1"/>
                </a:solidFill>
                <a:latin typeface="Axiata Book" panose="020B0503060202020004"/>
              </a:rPr>
              <a:t>(</a:t>
            </a:r>
            <a:r>
              <a:rPr lang="en-US" sz="1200" i="1" dirty="0">
                <a:solidFill>
                  <a:schemeClr val="tx1"/>
                </a:solidFill>
                <a:latin typeface="Axiata Book" panose="020B0503060202020004"/>
              </a:rPr>
              <a:t>Step-by-Step Guide through the platforms – participant</a:t>
            </a:r>
            <a:r>
              <a:rPr lang="en-US" sz="1200" dirty="0">
                <a:solidFill>
                  <a:schemeClr val="tx1"/>
                </a:solidFill>
                <a:latin typeface="Axiata Book" panose="020B0503060202020004"/>
              </a:rPr>
              <a:t>) on how to perform your self rating</a:t>
            </a:r>
          </a:p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latin typeface="Axiata Book" panose="020B0503060202020004"/>
            </a:endParaRPr>
          </a:p>
          <a:p>
            <a:pPr>
              <a:buClr>
                <a:srgbClr val="C40D42"/>
              </a:buClr>
              <a:buSzPct val="80000"/>
            </a:pPr>
            <a:endParaRPr lang="en-IN" sz="1200" dirty="0">
              <a:solidFill>
                <a:schemeClr val="tx1"/>
              </a:solidFill>
              <a:latin typeface="Axiata Book" panose="020B050306020202000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6B0EF84-B65F-4883-AB38-EB86CE612F8C}"/>
              </a:ext>
            </a:extLst>
          </p:cNvPr>
          <p:cNvGrpSpPr/>
          <p:nvPr/>
        </p:nvGrpSpPr>
        <p:grpSpPr>
          <a:xfrm>
            <a:off x="203295" y="9183540"/>
            <a:ext cx="7543706" cy="1044195"/>
            <a:chOff x="203294" y="9285131"/>
            <a:chExt cx="8156481" cy="116787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2EE4BD6-A796-4D95-B3CF-41767B847E97}"/>
                </a:ext>
              </a:extLst>
            </p:cNvPr>
            <p:cNvSpPr/>
            <p:nvPr/>
          </p:nvSpPr>
          <p:spPr>
            <a:xfrm>
              <a:off x="203294" y="9285131"/>
              <a:ext cx="8156481" cy="116787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40D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14A266B-2E9B-40BA-B792-A8AA57571629}"/>
                </a:ext>
              </a:extLst>
            </p:cNvPr>
            <p:cNvCxnSpPr>
              <a:cxnSpLocks/>
              <a:stCxn id="28" idx="3"/>
              <a:endCxn id="37" idx="1"/>
            </p:cNvCxnSpPr>
            <p:nvPr/>
          </p:nvCxnSpPr>
          <p:spPr>
            <a:xfrm flipV="1">
              <a:off x="1051378" y="9664233"/>
              <a:ext cx="6414661" cy="6806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C4A6550-12A0-4BED-9E00-CFAE868BAA34}"/>
                </a:ext>
              </a:extLst>
            </p:cNvPr>
            <p:cNvSpPr/>
            <p:nvPr/>
          </p:nvSpPr>
          <p:spPr>
            <a:xfrm>
              <a:off x="321695" y="9459054"/>
              <a:ext cx="729683" cy="42396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xiata Medium"/>
                  <a:ea typeface="Segoe UI" panose="020B0502040204020203" pitchFamily="34" charset="0"/>
                  <a:cs typeface="Segoe UI" panose="020B0502040204020203" pitchFamily="34" charset="0"/>
                </a:rPr>
                <a:t>Login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BA52377-C9F8-483E-9FD8-8C1E0DC09170}"/>
                </a:ext>
              </a:extLst>
            </p:cNvPr>
            <p:cNvSpPr/>
            <p:nvPr/>
          </p:nvSpPr>
          <p:spPr>
            <a:xfrm>
              <a:off x="1259990" y="9459054"/>
              <a:ext cx="787015" cy="42396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xiata Medium"/>
                  <a:ea typeface="Segoe UI" panose="020B0502040204020203" pitchFamily="34" charset="0"/>
                  <a:cs typeface="Segoe UI" panose="020B0502040204020203" pitchFamily="34" charset="0"/>
                </a:rPr>
                <a:t>Background information reading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A5FD099-4D1C-4A61-A3FE-1AAB517E9D35}"/>
                </a:ext>
              </a:extLst>
            </p:cNvPr>
            <p:cNvSpPr/>
            <p:nvPr/>
          </p:nvSpPr>
          <p:spPr>
            <a:xfrm>
              <a:off x="2255616" y="9459054"/>
              <a:ext cx="684676" cy="42396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xiata Medium"/>
                  <a:ea typeface="Segoe UI" panose="020B0502040204020203" pitchFamily="34" charset="0"/>
                  <a:cs typeface="Segoe UI" panose="020B0502040204020203" pitchFamily="34" charset="0"/>
                </a:rPr>
                <a:t>Task 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F5D0854-06BE-4F42-BC84-6D8D54657BD7}"/>
                </a:ext>
              </a:extLst>
            </p:cNvPr>
            <p:cNvSpPr/>
            <p:nvPr/>
          </p:nvSpPr>
          <p:spPr>
            <a:xfrm>
              <a:off x="3148903" y="9459054"/>
              <a:ext cx="684676" cy="42396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xiata Medium"/>
                  <a:ea typeface="Segoe UI" panose="020B0502040204020203" pitchFamily="34" charset="0"/>
                  <a:cs typeface="Segoe UI" panose="020B0502040204020203" pitchFamily="34" charset="0"/>
                </a:rPr>
                <a:t>Task 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84E6100-9252-4982-9E21-54711DC54208}"/>
                </a:ext>
              </a:extLst>
            </p:cNvPr>
            <p:cNvSpPr/>
            <p:nvPr/>
          </p:nvSpPr>
          <p:spPr>
            <a:xfrm>
              <a:off x="4042190" y="9459054"/>
              <a:ext cx="684676" cy="42396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800" b="1" kern="0">
                  <a:latin typeface="Axiata Medium"/>
                  <a:ea typeface="Segoe UI" panose="020B0502040204020203" pitchFamily="34" charset="0"/>
                  <a:cs typeface="Segoe UI" panose="020B0502040204020203" pitchFamily="34" charset="0"/>
                </a:rPr>
                <a:t>Task 3</a:t>
              </a:r>
              <a:endParaRPr kumimoji="0" lang="en-US" sz="800" b="1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xiata Medium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038F2A0-75F6-4CDC-811C-93E8A3217621}"/>
                </a:ext>
              </a:extLst>
            </p:cNvPr>
            <p:cNvSpPr/>
            <p:nvPr/>
          </p:nvSpPr>
          <p:spPr>
            <a:xfrm>
              <a:off x="1210489" y="9852838"/>
              <a:ext cx="936357" cy="2323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00" i="1" kern="0" dirty="0">
                  <a:solidFill>
                    <a:srgbClr val="080808"/>
                  </a:solidFill>
                  <a:latin typeface="Axiata Medium"/>
                  <a:ea typeface="Segoe UI" panose="020B0502040204020203" pitchFamily="34" charset="0"/>
                  <a:cs typeface="Segoe UI" panose="020B0502040204020203" pitchFamily="34" charset="0"/>
                </a:rPr>
                <a:t>Approx. 20-3</a:t>
              </a:r>
              <a:r>
                <a:rPr kumimoji="0" lang="en-US" sz="700" i="1" u="none" strike="noStrike" kern="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Axiata Medium"/>
                  <a:ea typeface="Segoe UI" panose="020B0502040204020203" pitchFamily="34" charset="0"/>
                  <a:cs typeface="Segoe UI" panose="020B0502040204020203" pitchFamily="34" charset="0"/>
                </a:rPr>
                <a:t>0 min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00" i="1" kern="0" dirty="0">
                  <a:solidFill>
                    <a:srgbClr val="080808"/>
                  </a:solidFill>
                  <a:latin typeface="Axiata Medium"/>
                  <a:ea typeface="Segoe UI" panose="020B0502040204020203" pitchFamily="34" charset="0"/>
                  <a:cs typeface="Segoe UI" panose="020B0502040204020203" pitchFamily="34" charset="0"/>
                </a:rPr>
                <a:t>(not timed)</a:t>
              </a:r>
              <a:endParaRPr kumimoji="0" lang="en-US" sz="700" i="1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Axiata Medium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i="1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Axiata Medium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i="1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Axiata Medium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i="1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Axiata Medium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i="1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Axiata Medium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6DAC44C-D3AD-428E-AB95-A2FF6549CE20}"/>
                </a:ext>
              </a:extLst>
            </p:cNvPr>
            <p:cNvSpPr/>
            <p:nvPr/>
          </p:nvSpPr>
          <p:spPr>
            <a:xfrm>
              <a:off x="2318454" y="9852838"/>
              <a:ext cx="558215" cy="2323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00" i="1" kern="0" dirty="0">
                  <a:solidFill>
                    <a:srgbClr val="080808"/>
                  </a:solidFill>
                  <a:latin typeface="Axiata Medium"/>
                  <a:ea typeface="Segoe UI" panose="020B0502040204020203" pitchFamily="34" charset="0"/>
                  <a:cs typeface="Segoe UI" panose="020B0502040204020203" pitchFamily="34" charset="0"/>
                </a:rPr>
                <a:t>30</a:t>
              </a:r>
              <a:r>
                <a:rPr kumimoji="0" lang="en-US" sz="700" i="1" u="none" strike="noStrike" kern="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Axiata Medium"/>
                  <a:ea typeface="Segoe UI" panose="020B0502040204020203" pitchFamily="34" charset="0"/>
                  <a:cs typeface="Segoe UI" panose="020B0502040204020203" pitchFamily="34" charset="0"/>
                </a:rPr>
                <a:t> min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i="1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Axiata Medium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i="1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Axiata Medium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i="1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Axiata Medium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i="1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Axiata Medium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1114C3E-5B8F-4179-A780-381CAAE588DA}"/>
                </a:ext>
              </a:extLst>
            </p:cNvPr>
            <p:cNvSpPr/>
            <p:nvPr/>
          </p:nvSpPr>
          <p:spPr>
            <a:xfrm>
              <a:off x="3193037" y="9852839"/>
              <a:ext cx="615608" cy="2323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i="1" u="none" strike="noStrike" kern="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Axiata Medium"/>
                  <a:ea typeface="Segoe UI" panose="020B0502040204020203" pitchFamily="34" charset="0"/>
                  <a:cs typeface="Segoe UI" panose="020B0502040204020203" pitchFamily="34" charset="0"/>
                </a:rPr>
                <a:t>L3: 60 min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00" i="1" kern="0" dirty="0">
                  <a:solidFill>
                    <a:srgbClr val="080808"/>
                  </a:solidFill>
                  <a:latin typeface="Axiata Medium"/>
                  <a:ea typeface="Segoe UI" panose="020B0502040204020203" pitchFamily="34" charset="0"/>
                  <a:cs typeface="Segoe UI" panose="020B0502040204020203" pitchFamily="34" charset="0"/>
                </a:rPr>
                <a:t>L4: 5</a:t>
              </a:r>
              <a:r>
                <a:rPr kumimoji="0" lang="en-US" sz="700" i="1" u="none" strike="noStrike" kern="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Axiata Medium"/>
                  <a:ea typeface="Segoe UI" panose="020B0502040204020203" pitchFamily="34" charset="0"/>
                  <a:cs typeface="Segoe UI" panose="020B0502040204020203" pitchFamily="34" charset="0"/>
                </a:rPr>
                <a:t>0min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i="1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Axiata Medium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i="1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Axiata Medium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i="1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Axiata Medium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i="1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Axiata Medium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2136D78-69B8-4758-ADBA-62A0A482EBFE}"/>
                </a:ext>
              </a:extLst>
            </p:cNvPr>
            <p:cNvSpPr/>
            <p:nvPr/>
          </p:nvSpPr>
          <p:spPr>
            <a:xfrm>
              <a:off x="4078196" y="9852838"/>
              <a:ext cx="558215" cy="2323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00" i="1" kern="0" dirty="0">
                  <a:solidFill>
                    <a:srgbClr val="080808"/>
                  </a:solidFill>
                  <a:latin typeface="Axiata Medium"/>
                  <a:ea typeface="Segoe UI" panose="020B0502040204020203" pitchFamily="34" charset="0"/>
                  <a:cs typeface="Segoe UI" panose="020B0502040204020203" pitchFamily="34" charset="0"/>
                </a:rPr>
                <a:t>6</a:t>
              </a:r>
              <a:r>
                <a:rPr lang="en-US" sz="700" i="1" kern="0">
                  <a:solidFill>
                    <a:srgbClr val="080808"/>
                  </a:solidFill>
                  <a:latin typeface="Axiata Medium"/>
                  <a:ea typeface="Segoe UI" panose="020B0502040204020203" pitchFamily="34" charset="0"/>
                  <a:cs typeface="Segoe UI" panose="020B0502040204020203" pitchFamily="34" charset="0"/>
                </a:rPr>
                <a:t>0 </a:t>
              </a:r>
              <a:r>
                <a:rPr kumimoji="0" lang="en-US" sz="700" i="1" u="none" strike="noStrike" kern="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Axiata Medium"/>
                  <a:ea typeface="Segoe UI" panose="020B0502040204020203" pitchFamily="34" charset="0"/>
                  <a:cs typeface="Segoe UI" panose="020B0502040204020203" pitchFamily="34" charset="0"/>
                </a:rPr>
                <a:t>min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i="1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Axiata Medium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C3AE43-C5B5-4D81-9B67-FE165DA5836B}"/>
                </a:ext>
              </a:extLst>
            </p:cNvPr>
            <p:cNvSpPr/>
            <p:nvPr/>
          </p:nvSpPr>
          <p:spPr>
            <a:xfrm>
              <a:off x="7466039" y="9458109"/>
              <a:ext cx="776777" cy="41224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800" b="1" kern="0">
                  <a:solidFill>
                    <a:schemeClr val="bg1"/>
                  </a:solidFill>
                  <a:latin typeface="Axiata Medium"/>
                  <a:ea typeface="Segoe UI" panose="020B0502040204020203" pitchFamily="34" charset="0"/>
                  <a:cs typeface="Segoe UI" panose="020B0502040204020203" pitchFamily="34" charset="0"/>
                </a:rPr>
                <a:t>CDI Feedback Form</a:t>
              </a:r>
              <a:endParaRPr kumimoji="0" lang="en-US" sz="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xiata Medium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F4113F7-F771-4722-8D93-A2344C9325FA}"/>
                </a:ext>
              </a:extLst>
            </p:cNvPr>
            <p:cNvSpPr/>
            <p:nvPr/>
          </p:nvSpPr>
          <p:spPr>
            <a:xfrm>
              <a:off x="7580168" y="9866950"/>
              <a:ext cx="558215" cy="2323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i="1" u="none" strike="noStrike" kern="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Axiata Medium"/>
                  <a:ea typeface="Segoe UI" panose="020B0502040204020203" pitchFamily="34" charset="0"/>
                  <a:cs typeface="Segoe UI" panose="020B0502040204020203" pitchFamily="34" charset="0"/>
                </a:rPr>
                <a:t>5 min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i="1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Axiata Medium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i="1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Axiata Medium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i="1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Axiata Medium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i="1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Axiata Medium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F5A1336-D78B-42ED-AADC-907E16960B68}"/>
                </a:ext>
              </a:extLst>
            </p:cNvPr>
            <p:cNvSpPr/>
            <p:nvPr/>
          </p:nvSpPr>
          <p:spPr>
            <a:xfrm>
              <a:off x="5679463" y="9460070"/>
              <a:ext cx="684676" cy="41224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800" b="1" kern="0">
                  <a:solidFill>
                    <a:schemeClr val="bg1"/>
                  </a:solidFill>
                  <a:latin typeface="Axiata Medium"/>
                  <a:ea typeface="Segoe UI" panose="020B0502040204020203" pitchFamily="34" charset="0"/>
                  <a:cs typeface="Segoe UI" panose="020B0502040204020203" pitchFamily="34" charset="0"/>
                </a:rPr>
                <a:t>Self ratings</a:t>
              </a:r>
              <a:endParaRPr kumimoji="0" lang="en-US" sz="800" b="1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xiata Medium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7C00B5E-F470-4B77-A1AF-C64BBAD48F1D}"/>
                </a:ext>
              </a:extLst>
            </p:cNvPr>
            <p:cNvSpPr/>
            <p:nvPr/>
          </p:nvSpPr>
          <p:spPr>
            <a:xfrm>
              <a:off x="5762798" y="9852020"/>
              <a:ext cx="558215" cy="2323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i="1" u="none" strike="noStrike" kern="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Axiata Medium"/>
                  <a:ea typeface="Segoe UI" panose="020B0502040204020203" pitchFamily="34" charset="0"/>
                  <a:cs typeface="Segoe UI" panose="020B0502040204020203" pitchFamily="34" charset="0"/>
                </a:rPr>
                <a:t>10 min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i="1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Axiata Medium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i="1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Axiata Medium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i="1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Axiata Medium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i="1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Axiata Medium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87E7A4C-2010-456C-84DA-4AEBA06E0260}"/>
                </a:ext>
              </a:extLst>
            </p:cNvPr>
            <p:cNvSpPr/>
            <p:nvPr/>
          </p:nvSpPr>
          <p:spPr>
            <a:xfrm>
              <a:off x="6572750" y="9460070"/>
              <a:ext cx="684676" cy="41224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b="1" kern="0">
                  <a:latin typeface="Axiata Medium"/>
                  <a:cs typeface="Segoe UI" panose="020B0502040204020203" pitchFamily="34" charset="0"/>
                </a:rPr>
                <a:t>Request Manager ratings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2666FEF-B7C0-41A2-A000-FF8AC7BADBE3}"/>
                </a:ext>
              </a:extLst>
            </p:cNvPr>
            <p:cNvSpPr/>
            <p:nvPr/>
          </p:nvSpPr>
          <p:spPr>
            <a:xfrm>
              <a:off x="4890354" y="9459054"/>
              <a:ext cx="684676" cy="423969"/>
            </a:xfrm>
            <a:prstGeom prst="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800" b="1" kern="0" dirty="0">
                  <a:solidFill>
                    <a:schemeClr val="bg1"/>
                  </a:solidFill>
                  <a:latin typeface="Axiata Medium"/>
                  <a:ea typeface="Segoe UI" panose="020B0502040204020203" pitchFamily="34" charset="0"/>
                  <a:cs typeface="Segoe UI" panose="020B0502040204020203" pitchFamily="34" charset="0"/>
                </a:rPr>
                <a:t>Task 4</a:t>
              </a:r>
              <a:endParaRPr kumimoji="0" lang="en-US" sz="800" b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xiata Medium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84D1E86-9436-4360-9989-8FF498396580}"/>
                </a:ext>
              </a:extLst>
            </p:cNvPr>
            <p:cNvSpPr/>
            <p:nvPr/>
          </p:nvSpPr>
          <p:spPr>
            <a:xfrm>
              <a:off x="4955201" y="9852020"/>
              <a:ext cx="558215" cy="2323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i="1" u="none" strike="noStrike" kern="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Axiata Medium"/>
                  <a:ea typeface="Segoe UI" panose="020B0502040204020203" pitchFamily="34" charset="0"/>
                  <a:cs typeface="Segoe UI" panose="020B0502040204020203" pitchFamily="34" charset="0"/>
                </a:rPr>
                <a:t>30 min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i="1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Axiata Medium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4027A65-92C7-42A9-8D40-0F9489393665}"/>
                </a:ext>
              </a:extLst>
            </p:cNvPr>
            <p:cNvSpPr/>
            <p:nvPr/>
          </p:nvSpPr>
          <p:spPr>
            <a:xfrm>
              <a:off x="2806565" y="10116734"/>
              <a:ext cx="1577963" cy="2581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i="1" dirty="0">
                  <a:latin typeface="Axiata Medium"/>
                </a:rPr>
                <a:t>Business Case Study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AF2BB2C-14D1-465F-BEB5-3CF93575097F}"/>
                </a:ext>
              </a:extLst>
            </p:cNvPr>
            <p:cNvSpPr/>
            <p:nvPr/>
          </p:nvSpPr>
          <p:spPr>
            <a:xfrm>
              <a:off x="4735689" y="10116734"/>
              <a:ext cx="2049525" cy="2581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i="1" dirty="0">
                  <a:latin typeface="Axiata Medium"/>
                </a:rPr>
                <a:t>Session with live-virtual facilitator</a:t>
              </a: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805C3A68-3D72-4FEB-A5F2-2F9F8EAF3B8C}"/>
              </a:ext>
            </a:extLst>
          </p:cNvPr>
          <p:cNvSpPr/>
          <p:nvPr/>
        </p:nvSpPr>
        <p:spPr>
          <a:xfrm>
            <a:off x="2367153" y="9956768"/>
            <a:ext cx="243836" cy="1714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xiata Medium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1BD9999-DCA1-4B68-8024-AB26924D9D7C}"/>
              </a:ext>
            </a:extLst>
          </p:cNvPr>
          <p:cNvSpPr/>
          <p:nvPr/>
        </p:nvSpPr>
        <p:spPr>
          <a:xfrm>
            <a:off x="4192322" y="9956768"/>
            <a:ext cx="243836" cy="171442"/>
          </a:xfrm>
          <a:prstGeom prst="rect">
            <a:avLst/>
          </a:pr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xiata Medium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24E8D78-9D4B-49F4-A9BB-751C0C632690}"/>
              </a:ext>
            </a:extLst>
          </p:cNvPr>
          <p:cNvSpPr/>
          <p:nvPr/>
        </p:nvSpPr>
        <p:spPr>
          <a:xfrm>
            <a:off x="112382" y="8938735"/>
            <a:ext cx="22547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latin typeface="Axiata Medium"/>
              </a:rPr>
              <a:t>Overall flow of CDI activities:</a:t>
            </a:r>
          </a:p>
        </p:txBody>
      </p:sp>
    </p:spTree>
    <p:extLst>
      <p:ext uri="{BB962C8B-B14F-4D97-AF65-F5344CB8AC3E}">
        <p14:creationId xmlns:p14="http://schemas.microsoft.com/office/powerpoint/2010/main" val="11295758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D3BB227-2C31-4632-B829-ADF6594104B3}"/>
              </a:ext>
            </a:extLst>
          </p:cNvPr>
          <p:cNvSpPr/>
          <p:nvPr/>
        </p:nvSpPr>
        <p:spPr>
          <a:xfrm>
            <a:off x="0" y="416379"/>
            <a:ext cx="7921625" cy="744374"/>
          </a:xfrm>
          <a:prstGeom prst="rect">
            <a:avLst/>
          </a:prstGeom>
          <a:solidFill>
            <a:srgbClr val="C40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3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xiata Bold" panose="020B08030602020200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E4743-7D7F-4EB6-A137-B75254C84949}"/>
              </a:ext>
            </a:extLst>
          </p:cNvPr>
          <p:cNvSpPr/>
          <p:nvPr/>
        </p:nvSpPr>
        <p:spPr>
          <a:xfrm>
            <a:off x="0" y="519427"/>
            <a:ext cx="7921625" cy="1146157"/>
          </a:xfrm>
          <a:prstGeom prst="rect">
            <a:avLst/>
          </a:prstGeom>
          <a:solidFill>
            <a:srgbClr val="EC6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2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ata Bold" panose="020B0803060202020004"/>
                <a:ea typeface="+mn-ea"/>
                <a:cs typeface="+mn-cs"/>
              </a:rPr>
              <a:t>Annexures – Enabling Pop Ups (1/2)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B26DF5-A0CF-4D38-98F7-C534F504F8A8}"/>
              </a:ext>
            </a:extLst>
          </p:cNvPr>
          <p:cNvSpPr/>
          <p:nvPr/>
        </p:nvSpPr>
        <p:spPr>
          <a:xfrm>
            <a:off x="595025" y="1772832"/>
            <a:ext cx="6880856" cy="146965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en-US" sz="1600" dirty="0">
                <a:solidFill>
                  <a:srgbClr val="000000"/>
                </a:solidFill>
                <a:latin typeface="Axiata Medium"/>
              </a:rPr>
              <a:t>To enable pop ups on Chrome, go to </a:t>
            </a:r>
            <a:r>
              <a:rPr lang="en-US" sz="1600" b="1" dirty="0">
                <a:solidFill>
                  <a:srgbClr val="000000"/>
                </a:solidFill>
                <a:latin typeface="Axiata Medium"/>
              </a:rPr>
              <a:t>Settings -&gt; </a:t>
            </a:r>
            <a:r>
              <a:rPr lang="en-US" sz="1600" dirty="0">
                <a:solidFill>
                  <a:srgbClr val="000000"/>
                </a:solidFill>
                <a:latin typeface="Axiata Medium"/>
              </a:rPr>
              <a:t>Click</a:t>
            </a:r>
            <a:r>
              <a:rPr lang="en-US" sz="1600" b="1" dirty="0">
                <a:solidFill>
                  <a:srgbClr val="000000"/>
                </a:solidFill>
                <a:latin typeface="Axiata Medium"/>
              </a:rPr>
              <a:t> Settings </a:t>
            </a:r>
          </a:p>
          <a:p>
            <a:pPr marL="342900" marR="0" lvl="0" indent="-34290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en-US" sz="1600" b="1" dirty="0">
                <a:solidFill>
                  <a:srgbClr val="000000"/>
                </a:solidFill>
                <a:latin typeface="Axiata Medium"/>
              </a:rPr>
              <a:t>Click Site Settings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FD327-FAAE-41E9-A86D-6B2B07E78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66" y="2568935"/>
            <a:ext cx="6286501" cy="191673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C5A7BF-092C-443A-A1AD-937F20AFA18D}"/>
              </a:ext>
            </a:extLst>
          </p:cNvPr>
          <p:cNvSpPr/>
          <p:nvPr/>
        </p:nvSpPr>
        <p:spPr>
          <a:xfrm>
            <a:off x="1068410" y="2864056"/>
            <a:ext cx="5875020" cy="99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CBAB57-EE1B-4AEA-AE22-97CAE24E1BFE}"/>
              </a:ext>
            </a:extLst>
          </p:cNvPr>
          <p:cNvSpPr/>
          <p:nvPr/>
        </p:nvSpPr>
        <p:spPr>
          <a:xfrm>
            <a:off x="6882470" y="2645443"/>
            <a:ext cx="262016" cy="218614"/>
          </a:xfrm>
          <a:prstGeom prst="rect">
            <a:avLst/>
          </a:prstGeom>
          <a:noFill/>
          <a:ln w="3810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12E46A50-B429-4D00-B206-314D06E8D6FD}"/>
              </a:ext>
            </a:extLst>
          </p:cNvPr>
          <p:cNvSpPr/>
          <p:nvPr/>
        </p:nvSpPr>
        <p:spPr>
          <a:xfrm>
            <a:off x="5533731" y="2988034"/>
            <a:ext cx="1299850" cy="465301"/>
          </a:xfrm>
          <a:prstGeom prst="wedgeRectCallout">
            <a:avLst>
              <a:gd name="adj1" fmla="val 45944"/>
              <a:gd name="adj2" fmla="val -89500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Axiata Medium" panose="020B0603060202020004"/>
              </a:rPr>
              <a:t>Click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36A139E-98B0-4ED3-AE62-16D55DE713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610" b="33381"/>
          <a:stretch/>
        </p:blipFill>
        <p:spPr>
          <a:xfrm>
            <a:off x="5364589" y="3656514"/>
            <a:ext cx="2194253" cy="246257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55CD034-0E72-41E8-9779-CEC91293CE71}"/>
              </a:ext>
            </a:extLst>
          </p:cNvPr>
          <p:cNvSpPr/>
          <p:nvPr/>
        </p:nvSpPr>
        <p:spPr>
          <a:xfrm>
            <a:off x="5364588" y="3968956"/>
            <a:ext cx="912091" cy="11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9ED1EC-AC67-45F9-9148-3FC9BF0C3121}"/>
              </a:ext>
            </a:extLst>
          </p:cNvPr>
          <p:cNvSpPr/>
          <p:nvPr/>
        </p:nvSpPr>
        <p:spPr>
          <a:xfrm>
            <a:off x="6330707" y="5239612"/>
            <a:ext cx="746760" cy="223928"/>
          </a:xfrm>
          <a:prstGeom prst="rect">
            <a:avLst/>
          </a:prstGeom>
          <a:noFill/>
          <a:ln w="3810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FFDFF40-6BC2-4B40-9C3F-38C5F5D6F6D8}"/>
              </a:ext>
            </a:extLst>
          </p:cNvPr>
          <p:cNvSpPr/>
          <p:nvPr/>
        </p:nvSpPr>
        <p:spPr>
          <a:xfrm>
            <a:off x="595025" y="1857713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FFFFFF"/>
                </a:solidFill>
                <a:latin typeface="Axiata Bold" panose="020B0803060202020004" pitchFamily="34" charset="0"/>
                <a:cs typeface="Axiata Bold" panose="020B0803060202020004" pitchFamily="34" charset="0"/>
              </a:rPr>
              <a:t>A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xiata Bold" panose="020B0803060202020004" pitchFamily="34" charset="0"/>
              <a:ea typeface="+mn-ea"/>
              <a:cs typeface="Axiata Bold" panose="020B08030602020200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EC90CCA-DCC0-473A-AF7C-47FD72C42E47}"/>
              </a:ext>
            </a:extLst>
          </p:cNvPr>
          <p:cNvSpPr/>
          <p:nvPr/>
        </p:nvSpPr>
        <p:spPr>
          <a:xfrm>
            <a:off x="5426451" y="2902574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FFFFFF"/>
                </a:solidFill>
                <a:latin typeface="Axiata Bold" panose="020B0803060202020004" pitchFamily="34" charset="0"/>
                <a:cs typeface="Axiata Bold" panose="020B0803060202020004" pitchFamily="34" charset="0"/>
              </a:rPr>
              <a:t>A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xiata Bold" panose="020B0803060202020004" pitchFamily="34" charset="0"/>
              <a:ea typeface="+mn-ea"/>
              <a:cs typeface="Axiata Bold" panose="020B08030602020200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C377EE8-FF1F-4E7C-88D4-31F87162B032}"/>
              </a:ext>
            </a:extLst>
          </p:cNvPr>
          <p:cNvSpPr/>
          <p:nvPr/>
        </p:nvSpPr>
        <p:spPr>
          <a:xfrm>
            <a:off x="6210963" y="5172321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FFFFFF"/>
                </a:solidFill>
                <a:latin typeface="Axiata Bold" panose="020B0803060202020004" pitchFamily="34" charset="0"/>
                <a:cs typeface="Axiata Bold" panose="020B0803060202020004" pitchFamily="34" charset="0"/>
              </a:rPr>
              <a:t>A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xiata Bold" panose="020B0803060202020004" pitchFamily="34" charset="0"/>
              <a:ea typeface="+mn-ea"/>
              <a:cs typeface="Axiata Bold" panose="020B08030602020200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E41A153-E34A-45A9-9B4E-0CF54F3A8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966" y="6070586"/>
            <a:ext cx="6402271" cy="29131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124B878-E300-4B5D-B935-2BA09366B3EA}"/>
              </a:ext>
            </a:extLst>
          </p:cNvPr>
          <p:cNvSpPr/>
          <p:nvPr/>
        </p:nvSpPr>
        <p:spPr>
          <a:xfrm>
            <a:off x="1086845" y="6363351"/>
            <a:ext cx="5875020" cy="99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A1442BC-8165-474C-8A58-7C005E000214}"/>
              </a:ext>
            </a:extLst>
          </p:cNvPr>
          <p:cNvSpPr/>
          <p:nvPr/>
        </p:nvSpPr>
        <p:spPr>
          <a:xfrm>
            <a:off x="2508007" y="8414612"/>
            <a:ext cx="2918444" cy="287428"/>
          </a:xfrm>
          <a:prstGeom prst="rect">
            <a:avLst/>
          </a:prstGeom>
          <a:noFill/>
          <a:ln w="3810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A4D6F3E-FF3E-4FF3-99BF-978E7D09E61F}"/>
              </a:ext>
            </a:extLst>
          </p:cNvPr>
          <p:cNvSpPr/>
          <p:nvPr/>
        </p:nvSpPr>
        <p:spPr>
          <a:xfrm>
            <a:off x="598814" y="2159525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ld" panose="020B0803060202020004" pitchFamily="34" charset="0"/>
                <a:ea typeface="+mn-ea"/>
                <a:cs typeface="Axiata Bold" panose="020B0803060202020004" pitchFamily="34" charset="0"/>
              </a:rPr>
              <a:t>B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DF8A171-405C-4AE7-870E-0E49A67D4D39}"/>
              </a:ext>
            </a:extLst>
          </p:cNvPr>
          <p:cNvSpPr/>
          <p:nvPr/>
        </p:nvSpPr>
        <p:spPr>
          <a:xfrm>
            <a:off x="2400727" y="8308804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FFFFFF"/>
                </a:solidFill>
                <a:latin typeface="Axiata Bold" panose="020B0803060202020004" pitchFamily="34" charset="0"/>
                <a:cs typeface="Axiata Bold" panose="020B0803060202020004" pitchFamily="34" charset="0"/>
              </a:rPr>
              <a:t>B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xiata Bold" panose="020B0803060202020004" pitchFamily="34" charset="0"/>
              <a:ea typeface="+mn-ea"/>
              <a:cs typeface="Axiata Bold" panose="020B0803060202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9153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D3BB227-2C31-4632-B829-ADF6594104B3}"/>
              </a:ext>
            </a:extLst>
          </p:cNvPr>
          <p:cNvSpPr/>
          <p:nvPr/>
        </p:nvSpPr>
        <p:spPr>
          <a:xfrm>
            <a:off x="0" y="416379"/>
            <a:ext cx="7921625" cy="744374"/>
          </a:xfrm>
          <a:prstGeom prst="rect">
            <a:avLst/>
          </a:prstGeom>
          <a:solidFill>
            <a:srgbClr val="C40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3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xiata Bold" panose="020B08030602020200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E4743-7D7F-4EB6-A137-B75254C84949}"/>
              </a:ext>
            </a:extLst>
          </p:cNvPr>
          <p:cNvSpPr/>
          <p:nvPr/>
        </p:nvSpPr>
        <p:spPr>
          <a:xfrm>
            <a:off x="0" y="519427"/>
            <a:ext cx="7921625" cy="1146157"/>
          </a:xfrm>
          <a:prstGeom prst="rect">
            <a:avLst/>
          </a:prstGeom>
          <a:solidFill>
            <a:srgbClr val="EC6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2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ata Bold" panose="020B0803060202020004"/>
                <a:ea typeface="+mn-ea"/>
                <a:cs typeface="+mn-cs"/>
              </a:rPr>
              <a:t>Annexures – Enabling Pop Ups (1/2)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B26DF5-A0CF-4D38-98F7-C534F504F8A8}"/>
              </a:ext>
            </a:extLst>
          </p:cNvPr>
          <p:cNvSpPr/>
          <p:nvPr/>
        </p:nvSpPr>
        <p:spPr>
          <a:xfrm>
            <a:off x="595025" y="1772832"/>
            <a:ext cx="6880856" cy="146965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en-US" sz="1600" dirty="0">
                <a:solidFill>
                  <a:srgbClr val="000000"/>
                </a:solidFill>
                <a:latin typeface="Axiata Medium"/>
              </a:rPr>
              <a:t>Slide the</a:t>
            </a:r>
            <a:r>
              <a:rPr lang="en-US" sz="1600" b="1" dirty="0">
                <a:solidFill>
                  <a:srgbClr val="000000"/>
                </a:solidFill>
                <a:latin typeface="Axiata Medium"/>
              </a:rPr>
              <a:t> blocked </a:t>
            </a:r>
            <a:r>
              <a:rPr lang="en-US" sz="1600" dirty="0">
                <a:solidFill>
                  <a:srgbClr val="000000"/>
                </a:solidFill>
                <a:latin typeface="Axiata Medium"/>
              </a:rPr>
              <a:t>slider to the right (i.e. turn on)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FFDFF40-6BC2-4B40-9C3F-38C5F5D6F6D8}"/>
              </a:ext>
            </a:extLst>
          </p:cNvPr>
          <p:cNvSpPr/>
          <p:nvPr/>
        </p:nvSpPr>
        <p:spPr>
          <a:xfrm>
            <a:off x="595025" y="1857713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FFFFFF"/>
                </a:solidFill>
                <a:latin typeface="Axiata Bold" panose="020B0803060202020004" pitchFamily="34" charset="0"/>
                <a:cs typeface="Axiata Bold" panose="020B0803060202020004" pitchFamily="34" charset="0"/>
              </a:rPr>
              <a:t>C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xiata Bold" panose="020B0803060202020004" pitchFamily="34" charset="0"/>
              <a:ea typeface="+mn-ea"/>
              <a:cs typeface="Axiata Bold" panose="020B08030602020200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B6D155-EE59-45ED-8E49-7E6A7C45D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26" y="2228850"/>
            <a:ext cx="6880856" cy="29918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735B51A4-A6A1-4D34-A8AE-FE08BFB57C26}"/>
              </a:ext>
            </a:extLst>
          </p:cNvPr>
          <p:cNvSpPr/>
          <p:nvPr/>
        </p:nvSpPr>
        <p:spPr>
          <a:xfrm>
            <a:off x="5403607" y="2786288"/>
            <a:ext cx="890513" cy="287428"/>
          </a:xfrm>
          <a:prstGeom prst="rect">
            <a:avLst/>
          </a:prstGeom>
          <a:noFill/>
          <a:ln w="3810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68B4ECF-6AE3-4B8B-AC55-F5F22DEE6702}"/>
              </a:ext>
            </a:extLst>
          </p:cNvPr>
          <p:cNvSpPr/>
          <p:nvPr/>
        </p:nvSpPr>
        <p:spPr>
          <a:xfrm>
            <a:off x="5282951" y="2676361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FFFFFF"/>
                </a:solidFill>
                <a:latin typeface="Axiata Bold" panose="020B0803060202020004" pitchFamily="34" charset="0"/>
                <a:cs typeface="Axiata Bold" panose="020B0803060202020004" pitchFamily="34" charset="0"/>
              </a:rPr>
              <a:t>C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xiata Bold" panose="020B0803060202020004" pitchFamily="34" charset="0"/>
              <a:ea typeface="+mn-ea"/>
              <a:cs typeface="Axiata Bold" panose="020B0803060202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6161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D3BB227-2C31-4632-B829-ADF6594104B3}"/>
              </a:ext>
            </a:extLst>
          </p:cNvPr>
          <p:cNvSpPr/>
          <p:nvPr/>
        </p:nvSpPr>
        <p:spPr>
          <a:xfrm>
            <a:off x="0" y="416379"/>
            <a:ext cx="7921625" cy="744374"/>
          </a:xfrm>
          <a:prstGeom prst="rect">
            <a:avLst/>
          </a:prstGeom>
          <a:solidFill>
            <a:srgbClr val="C40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3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xiata Bold" panose="020B08030602020200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E4743-7D7F-4EB6-A137-B75254C84949}"/>
              </a:ext>
            </a:extLst>
          </p:cNvPr>
          <p:cNvSpPr/>
          <p:nvPr/>
        </p:nvSpPr>
        <p:spPr>
          <a:xfrm>
            <a:off x="0" y="519427"/>
            <a:ext cx="7921625" cy="1146157"/>
          </a:xfrm>
          <a:prstGeom prst="rect">
            <a:avLst/>
          </a:prstGeom>
          <a:solidFill>
            <a:srgbClr val="EC6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445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ata Bold" panose="020B0803060202020004"/>
                <a:ea typeface="+mn-ea"/>
                <a:cs typeface="+mn-cs"/>
              </a:rPr>
              <a:t>Annexures – Check Go-to-Meeting Link (1/2)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xiata Bold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4F4D24-E0F1-4BAF-9D3B-019D098E4CAD}"/>
              </a:ext>
            </a:extLst>
          </p:cNvPr>
          <p:cNvSpPr/>
          <p:nvPr/>
        </p:nvSpPr>
        <p:spPr>
          <a:xfrm>
            <a:off x="595025" y="1772832"/>
            <a:ext cx="6880856" cy="146965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>
              <a:spcAft>
                <a:spcPts val="600"/>
              </a:spcAft>
              <a:buClr>
                <a:srgbClr val="C40D42"/>
              </a:buClr>
              <a:buSzPct val="80000"/>
              <a:defRPr/>
            </a:pPr>
            <a:r>
              <a:rPr lang="en-US" sz="1600" dirty="0">
                <a:solidFill>
                  <a:srgbClr val="000000"/>
                </a:solidFill>
                <a:latin typeface="Axiata Medium"/>
              </a:rPr>
              <a:t>Go to </a:t>
            </a:r>
            <a:r>
              <a:rPr lang="en-US" sz="1600" dirty="0">
                <a:solidFill>
                  <a:srgbClr val="000000"/>
                </a:solidFill>
                <a:latin typeface="Axiata Medium"/>
                <a:hlinkClick r:id="rId3"/>
              </a:rPr>
              <a:t>https://support.goto.com/meeting/help/join-a-test-session-g2m050001</a:t>
            </a:r>
            <a:endParaRPr lang="en-US" sz="1600" dirty="0">
              <a:solidFill>
                <a:srgbClr val="000000"/>
              </a:solidFill>
              <a:latin typeface="Axiata Medium"/>
            </a:endParaRPr>
          </a:p>
          <a:p>
            <a:pPr lvl="0">
              <a:spcAft>
                <a:spcPts val="600"/>
              </a:spcAft>
              <a:buClr>
                <a:srgbClr val="C40D42"/>
              </a:buClr>
              <a:buSzPct val="80000"/>
              <a:defRPr/>
            </a:pPr>
            <a:r>
              <a:rPr lang="en-US" sz="1600" dirty="0">
                <a:solidFill>
                  <a:srgbClr val="000000"/>
                </a:solidFill>
                <a:latin typeface="Axiata Medium"/>
              </a:rPr>
              <a:t>Please use </a:t>
            </a:r>
            <a:r>
              <a:rPr lang="en-US" sz="1600" b="1" dirty="0">
                <a:solidFill>
                  <a:srgbClr val="000000"/>
                </a:solidFill>
                <a:latin typeface="Axiata Medium"/>
              </a:rPr>
              <a:t>Google Chrome browser</a:t>
            </a:r>
          </a:p>
          <a:p>
            <a:pPr marL="342900" lvl="0" indent="-342900">
              <a:spcAft>
                <a:spcPts val="60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solidFill>
                  <a:srgbClr val="000000"/>
                </a:solidFill>
                <a:latin typeface="Axiata Medium"/>
              </a:rPr>
              <a:t>Click “</a:t>
            </a:r>
            <a:r>
              <a:rPr lang="en-US" sz="1600" b="1" dirty="0">
                <a:solidFill>
                  <a:srgbClr val="000000"/>
                </a:solidFill>
                <a:latin typeface="Axiata Medium"/>
              </a:rPr>
              <a:t>Join Now</a:t>
            </a:r>
            <a:r>
              <a:rPr lang="en-US" sz="1600" dirty="0">
                <a:solidFill>
                  <a:srgbClr val="000000"/>
                </a:solidFill>
                <a:latin typeface="Axiata Medium"/>
              </a:rPr>
              <a:t>”</a:t>
            </a:r>
          </a:p>
          <a:p>
            <a:pPr marL="342900" lvl="0" indent="-342900">
              <a:spcAft>
                <a:spcPts val="60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solidFill>
                  <a:srgbClr val="000000"/>
                </a:solidFill>
                <a:latin typeface="Axiata Medium"/>
              </a:rPr>
              <a:t>Click “</a:t>
            </a:r>
            <a:r>
              <a:rPr lang="en-US" sz="1600" b="1" dirty="0">
                <a:solidFill>
                  <a:srgbClr val="000000"/>
                </a:solidFill>
                <a:latin typeface="Axiata Medium"/>
              </a:rPr>
              <a:t>Open </a:t>
            </a:r>
            <a:r>
              <a:rPr lang="en-US" sz="1600" b="1" dirty="0" err="1">
                <a:solidFill>
                  <a:srgbClr val="000000"/>
                </a:solidFill>
                <a:latin typeface="Axiata Medium"/>
              </a:rPr>
              <a:t>GoTo</a:t>
            </a:r>
            <a:r>
              <a:rPr lang="en-US" sz="1600" b="1" dirty="0">
                <a:solidFill>
                  <a:srgbClr val="000000"/>
                </a:solidFill>
                <a:latin typeface="Axiata Medium"/>
              </a:rPr>
              <a:t> Opener</a:t>
            </a:r>
            <a:r>
              <a:rPr lang="en-US" sz="1600" dirty="0">
                <a:solidFill>
                  <a:srgbClr val="000000"/>
                </a:solidFill>
                <a:latin typeface="Axiata Medium"/>
              </a:rPr>
              <a:t>” – the </a:t>
            </a:r>
            <a:r>
              <a:rPr lang="en-US" sz="1600" dirty="0" err="1">
                <a:solidFill>
                  <a:srgbClr val="000000"/>
                </a:solidFill>
                <a:latin typeface="Axiata Medium"/>
              </a:rPr>
              <a:t>GoTo</a:t>
            </a:r>
            <a:r>
              <a:rPr lang="en-US" sz="1600" dirty="0">
                <a:solidFill>
                  <a:srgbClr val="000000"/>
                </a:solidFill>
                <a:latin typeface="Axiata Medium"/>
              </a:rPr>
              <a:t> Opener will appear in a separate tab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3692E5B-DC30-4807-AF94-5E32DEF496F2}"/>
              </a:ext>
            </a:extLst>
          </p:cNvPr>
          <p:cNvSpPr/>
          <p:nvPr/>
        </p:nvSpPr>
        <p:spPr>
          <a:xfrm>
            <a:off x="685898" y="2464231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ld" panose="020B0803060202020004" pitchFamily="34" charset="0"/>
                <a:ea typeface="+mn-ea"/>
                <a:cs typeface="Axiata Bold" panose="020B0803060202020004" pitchFamily="34" charset="0"/>
              </a:rPr>
              <a:t>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345106-ACEF-4B6B-A0F6-AB045C468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98" y="3119873"/>
            <a:ext cx="6550024" cy="249771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257C50-F54F-4641-B212-7681F1968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020" y="5726561"/>
            <a:ext cx="4483326" cy="4603302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171AE19A-3E19-427C-9D81-B94C227005E3}"/>
              </a:ext>
            </a:extLst>
          </p:cNvPr>
          <p:cNvSpPr/>
          <p:nvPr/>
        </p:nvSpPr>
        <p:spPr>
          <a:xfrm>
            <a:off x="685898" y="2799284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ld" panose="020B0803060202020004" pitchFamily="34" charset="0"/>
                <a:ea typeface="+mn-ea"/>
                <a:cs typeface="Axiata Bold" panose="020B0803060202020004" pitchFamily="34" charset="0"/>
              </a:rPr>
              <a:t>B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38CDAA-6A3D-40C8-9C0C-CEDEA9E2753C}"/>
              </a:ext>
            </a:extLst>
          </p:cNvPr>
          <p:cNvSpPr/>
          <p:nvPr/>
        </p:nvSpPr>
        <p:spPr>
          <a:xfrm>
            <a:off x="3112744" y="5022763"/>
            <a:ext cx="773456" cy="333008"/>
          </a:xfrm>
          <a:prstGeom prst="rect">
            <a:avLst/>
          </a:prstGeom>
          <a:noFill/>
          <a:ln w="3810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EB8F859-97EB-4F3A-B109-430C033C6E5E}"/>
              </a:ext>
            </a:extLst>
          </p:cNvPr>
          <p:cNvSpPr/>
          <p:nvPr/>
        </p:nvSpPr>
        <p:spPr>
          <a:xfrm>
            <a:off x="3005464" y="4916955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ld" panose="020B0803060202020004" pitchFamily="34" charset="0"/>
                <a:ea typeface="+mn-ea"/>
                <a:cs typeface="Axiata Bold" panose="020B0803060202020004" pitchFamily="34" charset="0"/>
              </a:rPr>
              <a:t>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FDEBFEF-4A92-4626-8DEC-E4B7E89E5966}"/>
              </a:ext>
            </a:extLst>
          </p:cNvPr>
          <p:cNvSpPr/>
          <p:nvPr/>
        </p:nvSpPr>
        <p:spPr>
          <a:xfrm>
            <a:off x="4420844" y="6749962"/>
            <a:ext cx="937406" cy="387437"/>
          </a:xfrm>
          <a:prstGeom prst="rect">
            <a:avLst/>
          </a:prstGeom>
          <a:noFill/>
          <a:ln w="3810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8DFF00E-2417-4F84-878C-76D4B3216027}"/>
              </a:ext>
            </a:extLst>
          </p:cNvPr>
          <p:cNvSpPr/>
          <p:nvPr/>
        </p:nvSpPr>
        <p:spPr>
          <a:xfrm>
            <a:off x="4313564" y="6644155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ld" panose="020B0803060202020004" pitchFamily="34" charset="0"/>
                <a:ea typeface="+mn-ea"/>
                <a:cs typeface="Axiata Bold" panose="020B08030602020200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3215125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D3BB227-2C31-4632-B829-ADF6594104B3}"/>
              </a:ext>
            </a:extLst>
          </p:cNvPr>
          <p:cNvSpPr/>
          <p:nvPr/>
        </p:nvSpPr>
        <p:spPr>
          <a:xfrm>
            <a:off x="0" y="416379"/>
            <a:ext cx="7921625" cy="744374"/>
          </a:xfrm>
          <a:prstGeom prst="rect">
            <a:avLst/>
          </a:prstGeom>
          <a:solidFill>
            <a:srgbClr val="C40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3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xiata Bold" panose="020B08030602020200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E4743-7D7F-4EB6-A137-B75254C84949}"/>
              </a:ext>
            </a:extLst>
          </p:cNvPr>
          <p:cNvSpPr/>
          <p:nvPr/>
        </p:nvSpPr>
        <p:spPr>
          <a:xfrm>
            <a:off x="0" y="519427"/>
            <a:ext cx="7921625" cy="1146157"/>
          </a:xfrm>
          <a:prstGeom prst="rect">
            <a:avLst/>
          </a:prstGeom>
          <a:solidFill>
            <a:srgbClr val="EC6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445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ata Bold" panose="020B0803060202020004"/>
                <a:ea typeface="+mn-ea"/>
                <a:cs typeface="+mn-cs"/>
              </a:rPr>
              <a:t>Annexures – Check 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ata Bold" panose="020B0803060202020004"/>
                <a:ea typeface="+mn-ea"/>
                <a:cs typeface="+mn-cs"/>
              </a:rPr>
              <a:t>Go-to-Meeting  Link (2/2)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xiata Bold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4F4D24-E0F1-4BAF-9D3B-019D098E4CAD}"/>
              </a:ext>
            </a:extLst>
          </p:cNvPr>
          <p:cNvSpPr/>
          <p:nvPr/>
        </p:nvSpPr>
        <p:spPr>
          <a:xfrm>
            <a:off x="595025" y="1772832"/>
            <a:ext cx="6880856" cy="146965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0" indent="-342900">
              <a:spcAft>
                <a:spcPts val="60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solidFill>
                  <a:srgbClr val="000000"/>
                </a:solidFill>
                <a:latin typeface="Axiata Medium"/>
              </a:rPr>
              <a:t>Click “</a:t>
            </a:r>
            <a:r>
              <a:rPr lang="en-US" sz="1600" b="1" dirty="0">
                <a:solidFill>
                  <a:srgbClr val="000000"/>
                </a:solidFill>
                <a:latin typeface="Axiata Medium"/>
              </a:rPr>
              <a:t>OK, I’M READY</a:t>
            </a:r>
            <a:r>
              <a:rPr lang="en-US" sz="1600" dirty="0">
                <a:solidFill>
                  <a:srgbClr val="000000"/>
                </a:solidFill>
                <a:latin typeface="Axiata Medium"/>
              </a:rPr>
              <a:t>”</a:t>
            </a:r>
          </a:p>
          <a:p>
            <a:pPr marL="342900" lvl="0" indent="-342900">
              <a:spcAft>
                <a:spcPts val="60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solidFill>
                  <a:srgbClr val="000000"/>
                </a:solidFill>
                <a:latin typeface="Axiata Medium"/>
              </a:rPr>
              <a:t>Ensure your </a:t>
            </a:r>
            <a:r>
              <a:rPr lang="en-US" sz="1600" b="1" dirty="0">
                <a:solidFill>
                  <a:srgbClr val="000000"/>
                </a:solidFill>
                <a:latin typeface="Axiata Medium"/>
              </a:rPr>
              <a:t>Mic and Camera </a:t>
            </a:r>
            <a:r>
              <a:rPr lang="en-US" sz="1600" dirty="0">
                <a:solidFill>
                  <a:srgbClr val="000000"/>
                </a:solidFill>
                <a:latin typeface="Axiata Medium"/>
              </a:rPr>
              <a:t>are enabled on the day of your CDI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3692E5B-DC30-4807-AF94-5E32DEF496F2}"/>
              </a:ext>
            </a:extLst>
          </p:cNvPr>
          <p:cNvSpPr/>
          <p:nvPr/>
        </p:nvSpPr>
        <p:spPr>
          <a:xfrm>
            <a:off x="657282" y="1857532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ld" panose="020B0803060202020004" pitchFamily="34" charset="0"/>
                <a:ea typeface="+mn-ea"/>
                <a:cs typeface="Axiata Bold" panose="020B0803060202020004" pitchFamily="34" charset="0"/>
              </a:rPr>
              <a:t>A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1AE19A-3E19-427C-9D81-B94C227005E3}"/>
              </a:ext>
            </a:extLst>
          </p:cNvPr>
          <p:cNvSpPr/>
          <p:nvPr/>
        </p:nvSpPr>
        <p:spPr>
          <a:xfrm>
            <a:off x="656039" y="2194035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ld" panose="020B0803060202020004" pitchFamily="34" charset="0"/>
                <a:ea typeface="+mn-ea"/>
                <a:cs typeface="Axiata Bold" panose="020B0803060202020004" pitchFamily="34" charset="0"/>
              </a:rPr>
              <a:t>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F62528-0A04-4CC8-B268-DC447C924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970" y="2431563"/>
            <a:ext cx="4525682" cy="38465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91EC68-82F2-41D6-87AE-45FE4A8F1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970" y="6369185"/>
            <a:ext cx="4525683" cy="368903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EB69F50-B13B-4174-9674-55E2FAE331D5}"/>
              </a:ext>
            </a:extLst>
          </p:cNvPr>
          <p:cNvSpPr/>
          <p:nvPr/>
        </p:nvSpPr>
        <p:spPr>
          <a:xfrm>
            <a:off x="3427867" y="5319257"/>
            <a:ext cx="958611" cy="309441"/>
          </a:xfrm>
          <a:prstGeom prst="rect">
            <a:avLst/>
          </a:prstGeom>
          <a:noFill/>
          <a:ln w="3810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F972369-C5BB-469D-8C0B-A7FB23FAAA4B}"/>
              </a:ext>
            </a:extLst>
          </p:cNvPr>
          <p:cNvSpPr/>
          <p:nvPr/>
        </p:nvSpPr>
        <p:spPr>
          <a:xfrm>
            <a:off x="3320588" y="5213449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ld" panose="020B0803060202020004" pitchFamily="34" charset="0"/>
                <a:ea typeface="+mn-ea"/>
                <a:cs typeface="Axiata Bold" panose="020B0803060202020004" pitchFamily="34" charset="0"/>
              </a:rPr>
              <a:t>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436007-939F-483B-9F49-9F824AD78D80}"/>
              </a:ext>
            </a:extLst>
          </p:cNvPr>
          <p:cNvSpPr/>
          <p:nvPr/>
        </p:nvSpPr>
        <p:spPr>
          <a:xfrm>
            <a:off x="3066444" y="9211139"/>
            <a:ext cx="997556" cy="567861"/>
          </a:xfrm>
          <a:prstGeom prst="rect">
            <a:avLst/>
          </a:prstGeom>
          <a:noFill/>
          <a:ln w="3810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E006745-EA42-49AE-B151-667778135A95}"/>
              </a:ext>
            </a:extLst>
          </p:cNvPr>
          <p:cNvSpPr/>
          <p:nvPr/>
        </p:nvSpPr>
        <p:spPr>
          <a:xfrm>
            <a:off x="2959164" y="9105332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ld" panose="020B0803060202020004" pitchFamily="34" charset="0"/>
                <a:ea typeface="+mn-ea"/>
                <a:cs typeface="Axiata Bold" panose="020B08030602020200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89475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9D42F9-AB0D-4D1A-95D3-CCA10112A448}"/>
              </a:ext>
            </a:extLst>
          </p:cNvPr>
          <p:cNvSpPr/>
          <p:nvPr/>
        </p:nvSpPr>
        <p:spPr>
          <a:xfrm>
            <a:off x="0" y="3823515"/>
            <a:ext cx="7921625" cy="17033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40D42"/>
                </a:solidFill>
                <a:effectLst/>
                <a:uLnTx/>
                <a:uFillTx/>
                <a:latin typeface="Axiata Bold" panose="020B0803060202020004"/>
                <a:ea typeface="+mn-ea"/>
                <a:cs typeface="+mn-cs"/>
              </a:rPr>
              <a:t>Let’s </a:t>
            </a:r>
            <a:r>
              <a:rPr kumimoji="0" lang="en-US" sz="4000" b="1" i="1" u="none" strike="noStrike" kern="1200" cap="none" spc="0" normalizeH="0" baseline="0" noProof="0" dirty="0" err="1">
                <a:ln>
                  <a:noFill/>
                </a:ln>
                <a:solidFill>
                  <a:srgbClr val="C40D42"/>
                </a:solidFill>
                <a:effectLst/>
                <a:uLnTx/>
                <a:uFillTx/>
                <a:latin typeface="Axiata Bold" panose="020B0803060202020004"/>
                <a:ea typeface="+mn-ea"/>
                <a:cs typeface="+mn-cs"/>
              </a:rPr>
              <a:t>FastForward</a:t>
            </a:r>
            <a:r>
              <a:rPr kumimoji="0" lang="en-US" sz="4000" b="1" i="1" u="none" strike="noStrike" kern="1200" cap="none" spc="0" normalizeH="0" baseline="0" noProof="0" dirty="0">
                <a:ln>
                  <a:noFill/>
                </a:ln>
                <a:solidFill>
                  <a:srgbClr val="C40D42"/>
                </a:solidFill>
                <a:effectLst/>
                <a:uLnTx/>
                <a:uFillTx/>
                <a:latin typeface="Axiata Bold" panose="020B0803060202020004"/>
                <a:ea typeface="+mn-ea"/>
                <a:cs typeface="+mn-cs"/>
              </a:rPr>
              <a:t>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40D42"/>
                </a:solidFill>
                <a:effectLst/>
                <a:uLnTx/>
                <a:uFillTx/>
                <a:latin typeface="Axiata Bold" panose="020B0803060202020004"/>
                <a:ea typeface="+mn-ea"/>
                <a:cs typeface="+mn-cs"/>
              </a:rPr>
              <a:t>to a</a:t>
            </a:r>
          </a:p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40D42"/>
                </a:solidFill>
                <a:effectLst/>
                <a:uLnTx/>
                <a:uFillTx/>
                <a:latin typeface="Axiata Bold" panose="020B0803060202020004"/>
                <a:ea typeface="+mn-ea"/>
                <a:cs typeface="+mn-cs"/>
              </a:rPr>
              <a:t>sustainable future, together!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B95A97-6DAA-47E9-AF21-362935469FD0}"/>
              </a:ext>
            </a:extLst>
          </p:cNvPr>
          <p:cNvSpPr/>
          <p:nvPr/>
        </p:nvSpPr>
        <p:spPr>
          <a:xfrm>
            <a:off x="1754476" y="5456959"/>
            <a:ext cx="4412672" cy="69922"/>
          </a:xfrm>
          <a:prstGeom prst="rect">
            <a:avLst/>
          </a:prstGeom>
          <a:solidFill>
            <a:srgbClr val="0F4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20889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D3BB227-2C31-4632-B829-ADF6594104B3}"/>
              </a:ext>
            </a:extLst>
          </p:cNvPr>
          <p:cNvSpPr/>
          <p:nvPr/>
        </p:nvSpPr>
        <p:spPr>
          <a:xfrm>
            <a:off x="0" y="416379"/>
            <a:ext cx="7921625" cy="744374"/>
          </a:xfrm>
          <a:prstGeom prst="rect">
            <a:avLst/>
          </a:prstGeom>
          <a:solidFill>
            <a:srgbClr val="C40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3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xiata Bold" panose="020B08030602020200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E4743-7D7F-4EB6-A137-B75254C84949}"/>
              </a:ext>
            </a:extLst>
          </p:cNvPr>
          <p:cNvSpPr/>
          <p:nvPr/>
        </p:nvSpPr>
        <p:spPr>
          <a:xfrm>
            <a:off x="0" y="519427"/>
            <a:ext cx="7921625" cy="1146157"/>
          </a:xfrm>
          <a:prstGeom prst="rect">
            <a:avLst/>
          </a:prstGeom>
          <a:solidFill>
            <a:srgbClr val="EC6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445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ata Bold" panose="020B0803060202020004"/>
                <a:ea typeface="+mn-ea"/>
                <a:cs typeface="+mn-cs"/>
              </a:rPr>
              <a:t>Annexures – Downloading </a:t>
            </a:r>
            <a:r>
              <a:rPr lang="en-US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AnyDesk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 (1/2)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xiata Bold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4F4D24-E0F1-4BAF-9D3B-019D098E4CAD}"/>
              </a:ext>
            </a:extLst>
          </p:cNvPr>
          <p:cNvSpPr/>
          <p:nvPr/>
        </p:nvSpPr>
        <p:spPr>
          <a:xfrm>
            <a:off x="595025" y="1772832"/>
            <a:ext cx="6880856" cy="146965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en-US" sz="1600" dirty="0">
                <a:solidFill>
                  <a:srgbClr val="000000"/>
                </a:solidFill>
                <a:latin typeface="Axiata Medium"/>
              </a:rPr>
              <a:t>Go to </a:t>
            </a:r>
            <a:r>
              <a:rPr lang="en-US" sz="1600" b="1" dirty="0">
                <a:solidFill>
                  <a:srgbClr val="000000"/>
                </a:solidFill>
                <a:latin typeface="Axiata Medium"/>
                <a:hlinkClick r:id="rId3"/>
              </a:rPr>
              <a:t>anydesk.com/</a:t>
            </a:r>
            <a:r>
              <a:rPr lang="en-US" sz="1600" b="1" dirty="0" err="1">
                <a:solidFill>
                  <a:srgbClr val="000000"/>
                </a:solidFill>
                <a:latin typeface="Axiata Medium"/>
                <a:hlinkClick r:id="rId3"/>
              </a:rPr>
              <a:t>en</a:t>
            </a:r>
            <a:endParaRPr lang="en-US" sz="1600" b="1" dirty="0">
              <a:solidFill>
                <a:srgbClr val="000000"/>
              </a:solidFill>
              <a:latin typeface="Axiata Medium"/>
            </a:endParaRPr>
          </a:p>
          <a:p>
            <a:pPr marL="342900" lvl="0" indent="-342900">
              <a:spcAft>
                <a:spcPts val="60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solidFill>
                  <a:srgbClr val="000000"/>
                </a:solidFill>
                <a:latin typeface="Axiata Medium"/>
              </a:rPr>
              <a:t>Click on </a:t>
            </a:r>
            <a:r>
              <a:rPr lang="en-US" sz="1600" b="1" dirty="0">
                <a:solidFill>
                  <a:srgbClr val="000000"/>
                </a:solidFill>
                <a:latin typeface="Axiata Medium"/>
              </a:rPr>
              <a:t>Free Download</a:t>
            </a:r>
          </a:p>
          <a:p>
            <a:pPr marL="342900" lvl="0" indent="-342900">
              <a:spcAft>
                <a:spcPts val="60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solidFill>
                  <a:srgbClr val="000000"/>
                </a:solidFill>
                <a:latin typeface="Axiata Medium"/>
              </a:rPr>
              <a:t>Close the pop-up window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C0265BA-BD99-4740-BADE-EAAA825F5F04}"/>
              </a:ext>
            </a:extLst>
          </p:cNvPr>
          <p:cNvSpPr/>
          <p:nvPr/>
        </p:nvSpPr>
        <p:spPr>
          <a:xfrm>
            <a:off x="598814" y="2159525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ld" panose="020B0803060202020004" pitchFamily="34" charset="0"/>
                <a:ea typeface="+mn-ea"/>
                <a:cs typeface="Axiata Bold" panose="020B0803060202020004" pitchFamily="34" charset="0"/>
              </a:rPr>
              <a:t>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B84745-639A-4A80-9B84-C8BFD8280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25" y="2757834"/>
            <a:ext cx="6731575" cy="340308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0511C1F-F2EE-4B52-ADDA-EE71363AB80B}"/>
              </a:ext>
            </a:extLst>
          </p:cNvPr>
          <p:cNvSpPr/>
          <p:nvPr/>
        </p:nvSpPr>
        <p:spPr>
          <a:xfrm>
            <a:off x="884151" y="3084797"/>
            <a:ext cx="6053039" cy="99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D921CD-9215-4B4C-ACD2-BBA34E68F882}"/>
              </a:ext>
            </a:extLst>
          </p:cNvPr>
          <p:cNvSpPr/>
          <p:nvPr/>
        </p:nvSpPr>
        <p:spPr>
          <a:xfrm>
            <a:off x="1393582" y="5383166"/>
            <a:ext cx="890513" cy="369933"/>
          </a:xfrm>
          <a:prstGeom prst="rect">
            <a:avLst/>
          </a:prstGeom>
          <a:noFill/>
          <a:ln w="3810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4DA87A-68E9-42E5-9F25-7A6BCA9A6EEC}"/>
              </a:ext>
            </a:extLst>
          </p:cNvPr>
          <p:cNvSpPr/>
          <p:nvPr/>
        </p:nvSpPr>
        <p:spPr>
          <a:xfrm>
            <a:off x="1272926" y="5273240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FFFFFF"/>
                </a:solidFill>
                <a:latin typeface="Axiata Bold" panose="020B0803060202020004" pitchFamily="34" charset="0"/>
                <a:cs typeface="Axiata Bold" panose="020B0803060202020004" pitchFamily="34" charset="0"/>
              </a:rPr>
              <a:t>A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xiata Bold" panose="020B0803060202020004" pitchFamily="34" charset="0"/>
              <a:ea typeface="+mn-ea"/>
              <a:cs typeface="Axiata Bold" panose="020B08030602020200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34F62D-6416-468D-85B5-832B4373D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025" y="6292635"/>
            <a:ext cx="6731575" cy="36219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59E970A-2466-4663-B167-8D5CB4CFAFC1}"/>
              </a:ext>
            </a:extLst>
          </p:cNvPr>
          <p:cNvSpPr/>
          <p:nvPr/>
        </p:nvSpPr>
        <p:spPr>
          <a:xfrm>
            <a:off x="896850" y="6590196"/>
            <a:ext cx="6053039" cy="99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3692E5B-DC30-4807-AF94-5E32DEF496F2}"/>
              </a:ext>
            </a:extLst>
          </p:cNvPr>
          <p:cNvSpPr/>
          <p:nvPr/>
        </p:nvSpPr>
        <p:spPr>
          <a:xfrm>
            <a:off x="598814" y="2438970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ld" panose="020B0803060202020004" pitchFamily="34" charset="0"/>
                <a:ea typeface="+mn-ea"/>
                <a:cs typeface="Axiata Bold" panose="020B0803060202020004" pitchFamily="34" charset="0"/>
              </a:rPr>
              <a:t>B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AD28D26-19C8-4077-BFD4-57417F65B069}"/>
              </a:ext>
            </a:extLst>
          </p:cNvPr>
          <p:cNvSpPr/>
          <p:nvPr/>
        </p:nvSpPr>
        <p:spPr>
          <a:xfrm>
            <a:off x="6059377" y="6896576"/>
            <a:ext cx="671624" cy="290775"/>
          </a:xfrm>
          <a:prstGeom prst="rect">
            <a:avLst/>
          </a:prstGeom>
          <a:noFill/>
          <a:ln w="3810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8DB021-F697-413C-A0C2-CC428F5F1E9C}"/>
              </a:ext>
            </a:extLst>
          </p:cNvPr>
          <p:cNvSpPr/>
          <p:nvPr/>
        </p:nvSpPr>
        <p:spPr>
          <a:xfrm>
            <a:off x="5952097" y="6790768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ld" panose="020B0803060202020004" pitchFamily="34" charset="0"/>
                <a:ea typeface="+mn-ea"/>
                <a:cs typeface="Axiata Bold" panose="020B08030602020200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2668511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D3BB227-2C31-4632-B829-ADF6594104B3}"/>
              </a:ext>
            </a:extLst>
          </p:cNvPr>
          <p:cNvSpPr/>
          <p:nvPr/>
        </p:nvSpPr>
        <p:spPr>
          <a:xfrm>
            <a:off x="0" y="416379"/>
            <a:ext cx="7921625" cy="744374"/>
          </a:xfrm>
          <a:prstGeom prst="rect">
            <a:avLst/>
          </a:prstGeom>
          <a:solidFill>
            <a:srgbClr val="C40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3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xiata Bold" panose="020B08030602020200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E4743-7D7F-4EB6-A137-B75254C84949}"/>
              </a:ext>
            </a:extLst>
          </p:cNvPr>
          <p:cNvSpPr/>
          <p:nvPr/>
        </p:nvSpPr>
        <p:spPr>
          <a:xfrm>
            <a:off x="0" y="519427"/>
            <a:ext cx="7921625" cy="1146157"/>
          </a:xfrm>
          <a:prstGeom prst="rect">
            <a:avLst/>
          </a:prstGeom>
          <a:solidFill>
            <a:srgbClr val="EC6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445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ata Bold" panose="020B0803060202020004"/>
                <a:ea typeface="+mn-ea"/>
                <a:cs typeface="+mn-cs"/>
              </a:rPr>
              <a:t>Annexures – Downloading </a:t>
            </a:r>
            <a:r>
              <a:rPr lang="en-US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AnyDesk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 (2/2)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xiata Bold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4F4D24-E0F1-4BAF-9D3B-019D098E4CAD}"/>
              </a:ext>
            </a:extLst>
          </p:cNvPr>
          <p:cNvSpPr/>
          <p:nvPr/>
        </p:nvSpPr>
        <p:spPr>
          <a:xfrm>
            <a:off x="595025" y="1772832"/>
            <a:ext cx="6880856" cy="146965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en-US" sz="1600" dirty="0">
                <a:solidFill>
                  <a:srgbClr val="000000"/>
                </a:solidFill>
                <a:latin typeface="Axiata Medium"/>
              </a:rPr>
              <a:t>Click on the downloaded </a:t>
            </a:r>
            <a:r>
              <a:rPr lang="en-US" sz="1600" b="1" dirty="0">
                <a:solidFill>
                  <a:srgbClr val="000000"/>
                </a:solidFill>
                <a:latin typeface="Axiata Medium"/>
              </a:rPr>
              <a:t>.exe file</a:t>
            </a:r>
            <a:r>
              <a:rPr lang="en-US" sz="1600" dirty="0">
                <a:solidFill>
                  <a:srgbClr val="000000"/>
                </a:solidFill>
                <a:latin typeface="Axiata Medium"/>
              </a:rPr>
              <a:t> that appears on the lower left corner</a:t>
            </a:r>
          </a:p>
          <a:p>
            <a:pPr marL="342900" lvl="0" indent="-342900">
              <a:spcAft>
                <a:spcPts val="60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sz="1600" u="sng" dirty="0">
                <a:solidFill>
                  <a:srgbClr val="000000"/>
                </a:solidFill>
                <a:latin typeface="Axiata Medium"/>
              </a:rPr>
              <a:t>Make note of your 9 digit unique number</a:t>
            </a:r>
            <a:r>
              <a:rPr lang="en-US" sz="1600" dirty="0">
                <a:solidFill>
                  <a:srgbClr val="000000"/>
                </a:solidFill>
                <a:latin typeface="Axiata Medium"/>
              </a:rPr>
              <a:t>. This is your unique laptop number and will need to be given to the IT tech support team for remote tech support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C0265BA-BD99-4740-BADE-EAAA825F5F04}"/>
              </a:ext>
            </a:extLst>
          </p:cNvPr>
          <p:cNvSpPr/>
          <p:nvPr/>
        </p:nvSpPr>
        <p:spPr>
          <a:xfrm>
            <a:off x="595025" y="1840661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ld" panose="020B0803060202020004" pitchFamily="34" charset="0"/>
                <a:ea typeface="+mn-ea"/>
                <a:cs typeface="Axiata Bold" panose="020B0803060202020004" pitchFamily="34" charset="0"/>
              </a:rPr>
              <a:t>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34F62D-6416-468D-85B5-832B4373D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25" y="3050506"/>
            <a:ext cx="6731575" cy="36219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59E970A-2466-4663-B167-8D5CB4CFAFC1}"/>
              </a:ext>
            </a:extLst>
          </p:cNvPr>
          <p:cNvSpPr/>
          <p:nvPr/>
        </p:nvSpPr>
        <p:spPr>
          <a:xfrm>
            <a:off x="896850" y="3348067"/>
            <a:ext cx="6053039" cy="99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3692E5B-DC30-4807-AF94-5E32DEF496F2}"/>
              </a:ext>
            </a:extLst>
          </p:cNvPr>
          <p:cNvSpPr/>
          <p:nvPr/>
        </p:nvSpPr>
        <p:spPr>
          <a:xfrm>
            <a:off x="595024" y="2185037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ld" panose="020B0803060202020004" pitchFamily="34" charset="0"/>
                <a:ea typeface="+mn-ea"/>
                <a:cs typeface="Axiata Bold" panose="020B0803060202020004" pitchFamily="34" charset="0"/>
              </a:rPr>
              <a:t>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24408F-840A-432D-BB78-A6C023CD2C8B}"/>
              </a:ext>
            </a:extLst>
          </p:cNvPr>
          <p:cNvSpPr/>
          <p:nvPr/>
        </p:nvSpPr>
        <p:spPr>
          <a:xfrm>
            <a:off x="445744" y="6432463"/>
            <a:ext cx="773456" cy="333008"/>
          </a:xfrm>
          <a:prstGeom prst="rect">
            <a:avLst/>
          </a:prstGeom>
          <a:noFill/>
          <a:ln w="3810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8D19B58-EB61-4F0E-B478-C78A58E3E92C}"/>
              </a:ext>
            </a:extLst>
          </p:cNvPr>
          <p:cNvSpPr/>
          <p:nvPr/>
        </p:nvSpPr>
        <p:spPr>
          <a:xfrm>
            <a:off x="338464" y="6326655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ld" panose="020B0803060202020004" pitchFamily="34" charset="0"/>
                <a:ea typeface="+mn-ea"/>
                <a:cs typeface="Axiata Bold" panose="020B0803060202020004" pitchFamily="34" charset="0"/>
              </a:rPr>
              <a:t>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E3C30-AF84-45C1-B22F-214F8E6D67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083"/>
          <a:stretch/>
        </p:blipFill>
        <p:spPr>
          <a:xfrm>
            <a:off x="595025" y="6898231"/>
            <a:ext cx="6731575" cy="296423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A5561D9-D53C-4D92-97F5-AB60C2C364CD}"/>
              </a:ext>
            </a:extLst>
          </p:cNvPr>
          <p:cNvSpPr/>
          <p:nvPr/>
        </p:nvSpPr>
        <p:spPr>
          <a:xfrm>
            <a:off x="660303" y="7842858"/>
            <a:ext cx="773456" cy="333008"/>
          </a:xfrm>
          <a:prstGeom prst="rect">
            <a:avLst/>
          </a:prstGeom>
          <a:noFill/>
          <a:ln w="3810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97307C9-8BC3-4590-8993-521BBC59D0FF}"/>
              </a:ext>
            </a:extLst>
          </p:cNvPr>
          <p:cNvSpPr/>
          <p:nvPr/>
        </p:nvSpPr>
        <p:spPr>
          <a:xfrm>
            <a:off x="553023" y="7737050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ld" panose="020B0803060202020004" pitchFamily="34" charset="0"/>
                <a:ea typeface="+mn-ea"/>
                <a:cs typeface="Axiata Bold" panose="020B08030602020200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658085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4492252-F6BF-4566-9BF3-FD183AA67682}"/>
              </a:ext>
            </a:extLst>
          </p:cNvPr>
          <p:cNvSpPr/>
          <p:nvPr/>
        </p:nvSpPr>
        <p:spPr>
          <a:xfrm>
            <a:off x="544412" y="1962151"/>
            <a:ext cx="6832800" cy="342965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spcAft>
                <a:spcPts val="600"/>
              </a:spcAft>
              <a:buClr>
                <a:srgbClr val="C40D42"/>
              </a:buClr>
              <a:buSzPct val="80000"/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To rate yourself on Sectors, first, select the relevant Sectors from the drop down. You can select a minimum of one and a maximum of three sectors. </a:t>
            </a:r>
          </a:p>
          <a:p>
            <a:pPr marL="285750" indent="-285750">
              <a:spcAft>
                <a:spcPts val="600"/>
              </a:spcAft>
              <a:buClr>
                <a:srgbClr val="C40D42"/>
              </a:buClr>
              <a:buSzPct val="80000"/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Rate yourself across the relevant Sectors by dragging the blue button </a:t>
            </a:r>
          </a:p>
          <a:p>
            <a:pPr marL="285750" indent="-285750">
              <a:spcAft>
                <a:spcPts val="600"/>
              </a:spcAft>
              <a:buClr>
                <a:srgbClr val="C40D42"/>
              </a:buClr>
              <a:buSzPct val="80000"/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Once you have completed the self rating, click </a:t>
            </a:r>
            <a:r>
              <a:rPr lang="en-IN" sz="1600" b="1" dirty="0">
                <a:solidFill>
                  <a:schemeClr val="tx1"/>
                </a:solidFill>
                <a:latin typeface="Axiata Book" panose="020B0503060202020004"/>
              </a:rPr>
              <a:t>Submit </a:t>
            </a: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to trigger Manager ratings. </a:t>
            </a:r>
            <a:r>
              <a:rPr lang="en-US" sz="1600" dirty="0">
                <a:solidFill>
                  <a:srgbClr val="000000"/>
                </a:solidFill>
                <a:latin typeface="Axiata Book" panose="020B0503060202020004"/>
              </a:rPr>
              <a:t>An email prompt will be sent to your Manager, requesting him/ her to provide his/ her ratings for you.</a:t>
            </a: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 </a:t>
            </a:r>
          </a:p>
          <a:p>
            <a:pPr marL="342900" indent="-342900">
              <a:spcAft>
                <a:spcPts val="60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You can then log out and exit the system</a:t>
            </a:r>
          </a:p>
          <a:p>
            <a:pPr marL="342900" indent="-342900">
              <a:spcAft>
                <a:spcPts val="60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Axiata </a:t>
            </a:r>
            <a:r>
              <a:rPr lang="en-IN" sz="1600" dirty="0" err="1">
                <a:solidFill>
                  <a:schemeClr val="tx1"/>
                </a:solidFill>
                <a:latin typeface="Axiata Book" panose="020B0503060202020004"/>
              </a:rPr>
              <a:t>FastForward</a:t>
            </a: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 team would  reach out to you on the next steps</a:t>
            </a:r>
          </a:p>
          <a:p>
            <a:pPr>
              <a:spcAft>
                <a:spcPts val="600"/>
              </a:spcAft>
              <a:buClr>
                <a:srgbClr val="C40D42"/>
              </a:buClr>
              <a:buSzPct val="80000"/>
            </a:pPr>
            <a:endParaRPr lang="en-IN" sz="1600" dirty="0">
              <a:solidFill>
                <a:schemeClr val="tx1"/>
              </a:solidFill>
              <a:latin typeface="Axiata Book" panose="020B05030602020200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2757D5-6C4B-4C35-AA20-91247BDA937B}"/>
              </a:ext>
            </a:extLst>
          </p:cNvPr>
          <p:cNvSpPr/>
          <p:nvPr/>
        </p:nvSpPr>
        <p:spPr>
          <a:xfrm>
            <a:off x="0" y="416379"/>
            <a:ext cx="7921625" cy="744374"/>
          </a:xfrm>
          <a:prstGeom prst="rect">
            <a:avLst/>
          </a:prstGeom>
          <a:solidFill>
            <a:srgbClr val="C40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3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xiata Bold" panose="020B08030602020200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7B08AA-575C-43A8-8D61-D4BE7F09EE7A}"/>
              </a:ext>
            </a:extLst>
          </p:cNvPr>
          <p:cNvSpPr/>
          <p:nvPr/>
        </p:nvSpPr>
        <p:spPr>
          <a:xfrm>
            <a:off x="0" y="519427"/>
            <a:ext cx="7921625" cy="1146157"/>
          </a:xfrm>
          <a:prstGeom prst="rect">
            <a:avLst/>
          </a:prstGeom>
          <a:solidFill>
            <a:srgbClr val="EC6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2" lvl="0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17.   </a:t>
            </a:r>
            <a:r>
              <a:rPr lang="en-IN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ata Bold" panose="020B0803060202020004"/>
              </a:rPr>
              <a:t>How to perform Self Ratings? (2/2)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xiata Bold" panose="020B0803060202020004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7C72BF-AB60-406E-90B6-E259C5E38EEA}"/>
              </a:ext>
            </a:extLst>
          </p:cNvPr>
          <p:cNvSpPr/>
          <p:nvPr/>
        </p:nvSpPr>
        <p:spPr>
          <a:xfrm>
            <a:off x="544411" y="2036260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C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F9D9524-7434-4885-A114-5F71551F14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60" b="-440"/>
          <a:stretch/>
        </p:blipFill>
        <p:spPr>
          <a:xfrm>
            <a:off x="665642" y="4675049"/>
            <a:ext cx="6590339" cy="3198951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9A68ABD3-E586-489B-AFED-FA29B34F6719}"/>
              </a:ext>
            </a:extLst>
          </p:cNvPr>
          <p:cNvSpPr/>
          <p:nvPr/>
        </p:nvSpPr>
        <p:spPr>
          <a:xfrm>
            <a:off x="544410" y="2592172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877A3D4-9158-484F-9F6A-64398EA6F27D}"/>
              </a:ext>
            </a:extLst>
          </p:cNvPr>
          <p:cNvSpPr/>
          <p:nvPr/>
        </p:nvSpPr>
        <p:spPr>
          <a:xfrm>
            <a:off x="2245366" y="6340475"/>
            <a:ext cx="1393184" cy="377826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891C370-F4A9-41C5-A5BC-373A86FDA816}"/>
              </a:ext>
            </a:extLst>
          </p:cNvPr>
          <p:cNvSpPr/>
          <p:nvPr/>
        </p:nvSpPr>
        <p:spPr>
          <a:xfrm>
            <a:off x="2138085" y="6183034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C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5FFC815-5707-433B-96D0-A42AB288D488}"/>
              </a:ext>
            </a:extLst>
          </p:cNvPr>
          <p:cNvSpPr/>
          <p:nvPr/>
        </p:nvSpPr>
        <p:spPr>
          <a:xfrm>
            <a:off x="544410" y="2916423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F5BEBE7-2749-4B79-B78F-87B40A61445E}"/>
              </a:ext>
            </a:extLst>
          </p:cNvPr>
          <p:cNvSpPr/>
          <p:nvPr/>
        </p:nvSpPr>
        <p:spPr>
          <a:xfrm>
            <a:off x="544410" y="3692508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F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B5BCABE-F9E7-41DD-A459-E52F4517A203}"/>
              </a:ext>
            </a:extLst>
          </p:cNvPr>
          <p:cNvSpPr/>
          <p:nvPr/>
        </p:nvSpPr>
        <p:spPr>
          <a:xfrm>
            <a:off x="544410" y="4029212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269A0B-A48C-49C0-8E9D-AAF75201DBD9}"/>
              </a:ext>
            </a:extLst>
          </p:cNvPr>
          <p:cNvSpPr/>
          <p:nvPr/>
        </p:nvSpPr>
        <p:spPr>
          <a:xfrm>
            <a:off x="2245364" y="6718301"/>
            <a:ext cx="4544901" cy="619976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4FC0736-5DCA-46DE-A7AD-213BF70DD7C8}"/>
              </a:ext>
            </a:extLst>
          </p:cNvPr>
          <p:cNvSpPr/>
          <p:nvPr/>
        </p:nvSpPr>
        <p:spPr>
          <a:xfrm>
            <a:off x="2138084" y="6652933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1528894-C960-4458-BFA7-04FA0F3C4153}"/>
              </a:ext>
            </a:extLst>
          </p:cNvPr>
          <p:cNvSpPr/>
          <p:nvPr/>
        </p:nvSpPr>
        <p:spPr>
          <a:xfrm>
            <a:off x="4223959" y="7575122"/>
            <a:ext cx="604157" cy="377826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FAA810D-9CE2-4EB7-86A8-F5E18CA35F23}"/>
              </a:ext>
            </a:extLst>
          </p:cNvPr>
          <p:cNvSpPr/>
          <p:nvPr/>
        </p:nvSpPr>
        <p:spPr>
          <a:xfrm>
            <a:off x="4116679" y="7500330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8909A9F-2C50-4028-A4CE-68BBC8186F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1" r="80549" b="86951"/>
          <a:stretch/>
        </p:blipFill>
        <p:spPr>
          <a:xfrm>
            <a:off x="665642" y="4691063"/>
            <a:ext cx="1202846" cy="425450"/>
          </a:xfrm>
          <a:prstGeom prst="rect">
            <a:avLst/>
          </a:prstGeom>
          <a:ln w="3175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8443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Table 2">
            <a:extLst>
              <a:ext uri="{FF2B5EF4-FFF2-40B4-BE49-F238E27FC236}">
                <a16:creationId xmlns:a16="http://schemas.microsoft.com/office/drawing/2014/main" id="{A20A97E3-60D6-497E-81CB-AC2B165AA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823287"/>
              </p:ext>
            </p:extLst>
          </p:nvPr>
        </p:nvGraphicFramePr>
        <p:xfrm>
          <a:off x="491958" y="2425110"/>
          <a:ext cx="6650867" cy="5315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381">
                  <a:extLst>
                    <a:ext uri="{9D8B030D-6E8A-4147-A177-3AD203B41FA5}">
                      <a16:colId xmlns:a16="http://schemas.microsoft.com/office/drawing/2014/main" val="3058492071"/>
                    </a:ext>
                  </a:extLst>
                </a:gridCol>
                <a:gridCol w="5892486">
                  <a:extLst>
                    <a:ext uri="{9D8B030D-6E8A-4147-A177-3AD203B41FA5}">
                      <a16:colId xmlns:a16="http://schemas.microsoft.com/office/drawing/2014/main" val="470961987"/>
                    </a:ext>
                  </a:extLst>
                </a:gridCol>
              </a:tblGrid>
              <a:tr h="415276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xiata Medium" panose="020B0603060202020004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xiata Medium" panose="020B0603060202020004"/>
                        </a:rPr>
                        <a:t>Items </a:t>
                      </a:r>
                    </a:p>
                  </a:txBody>
                  <a:tcPr anchor="ctr">
                    <a:solidFill>
                      <a:srgbClr val="D0114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820903"/>
                  </a:ext>
                </a:extLst>
              </a:tr>
              <a:tr h="876695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xiata Medium" panose="020B0603060202020004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1" kern="1200" dirty="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Laptop with stable internet connection</a:t>
                      </a:r>
                    </a:p>
                    <a:p>
                      <a:pPr algn="l"/>
                      <a:r>
                        <a:rPr lang="en-IN" sz="1400" b="0" kern="1200" dirty="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Ensure laptop is readily available with a stable internet connection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140851"/>
                  </a:ext>
                </a:extLst>
              </a:tr>
              <a:tr h="876695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xiata Medium" panose="020B0603060202020004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1" algn="l" defTabSz="636587" rtl="0" eaLnBrk="1" latinLnBrk="0" hangingPunct="1"/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Credentials for FUSE and EY Spotmentor platforms</a:t>
                      </a:r>
                    </a:p>
                    <a:p>
                      <a:pPr marL="0" lvl="1" algn="l" defTabSz="636587" rtl="0" eaLnBrk="1" latinLnBrk="0" hangingPunct="1"/>
                      <a:r>
                        <a:rPr lang="en-US" sz="1400" b="0" kern="1200" dirty="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Login to FUSE and EY Spotmentor in advance to validate the accuracy of credentials</a:t>
                      </a:r>
                    </a:p>
                    <a:p>
                      <a:pPr marL="0" lvl="1" algn="l" defTabSz="636587" rtl="0" eaLnBrk="1" latinLnBrk="0" hangingPunct="1"/>
                      <a:endParaRPr lang="en-US" sz="1400" b="0" kern="1200" dirty="0">
                        <a:solidFill>
                          <a:schemeClr val="dk1"/>
                        </a:solidFill>
                        <a:latin typeface="Axiata Medium" panose="020B0603060202020004"/>
                        <a:ea typeface="+mn-ea"/>
                        <a:cs typeface="+mn-cs"/>
                      </a:endParaRPr>
                    </a:p>
                    <a:p>
                      <a:pPr marL="0" lvl="1" algn="l" defTabSz="636587" rtl="0" eaLnBrk="1" latinLnBrk="0" hangingPunct="1"/>
                      <a:r>
                        <a:rPr lang="en-US" sz="1400" b="0" kern="1200" dirty="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Note: Please type your password (do not copy &amp; paste) and ensure that there is no space (before and after) when entering your password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529659"/>
                  </a:ext>
                </a:extLst>
              </a:tr>
              <a:tr h="830655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xiata Medium" panose="020B0603060202020004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Axiata Medium" panose="020B0603060202020004"/>
                          <a:ea typeface="+mn-ea"/>
                          <a:cs typeface="+mn-cs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Enable pop-ups in your Chrome browser</a:t>
                      </a: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*</a:t>
                      </a:r>
                    </a:p>
                    <a:p>
                      <a:pPr algn="l"/>
                      <a:r>
                        <a:rPr lang="en-IN" sz="1400" b="0" kern="1200" dirty="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Pop-ups need to be enabled on the system before hand (Go to Settings -&gt; Site Settings -&gt; Pop Up -&gt; Unblock)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154533"/>
                  </a:ext>
                </a:extLst>
              </a:tr>
              <a:tr h="876695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xiata Medium" panose="020B0603060202020004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1" kern="1200" dirty="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Fully functioning webcam and microphone</a:t>
                      </a:r>
                    </a:p>
                    <a:p>
                      <a:pPr marL="0" algn="l" defTabSz="636587" rtl="0" eaLnBrk="1" latinLnBrk="0" hangingPunct="1"/>
                      <a:r>
                        <a:rPr lang="en-IN" sz="1400" b="0" kern="1200" dirty="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In order to access the Go-to-Meeting video calls for discussion with facilitator, webcam and microphone should be fully functional; Functionality should be tested ahead in time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479665"/>
                  </a:ext>
                </a:extLst>
              </a:tr>
              <a:tr h="876695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xiata Medium" panose="020B0603060202020004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3658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IN" sz="1400" b="1" u="sng" kern="1200" dirty="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  <a:hlinkClick r:id="rId4" action="ppaction://hlinksldjump"/>
                        </a:rPr>
                        <a:t>Go-to-Meeting</a:t>
                      </a:r>
                      <a:r>
                        <a:rPr lang="en-IN" sz="1400" b="1" u="sng" kern="1200" dirty="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*</a:t>
                      </a:r>
                    </a:p>
                    <a:p>
                      <a:pPr marL="0" algn="l" defTabSz="63658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IN" sz="1400" b="0" kern="1200" dirty="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Test Go-to-meeting link by clicking </a:t>
                      </a:r>
                      <a:r>
                        <a:rPr lang="en-IN" sz="1400" b="0" kern="1200" dirty="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  <a:hlinkClick r:id="rId5"/>
                        </a:rPr>
                        <a:t>here</a:t>
                      </a:r>
                      <a:r>
                        <a:rPr lang="en-IN" sz="1400" b="0" kern="1200" dirty="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. Click ‘Join Now’ &gt; Open </a:t>
                      </a:r>
                      <a:r>
                        <a:rPr lang="en-IN" sz="1400" b="0" kern="1200" dirty="0" err="1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GotoOpener</a:t>
                      </a:r>
                      <a:r>
                        <a:rPr lang="en-IN" sz="1400" b="0" kern="1200" dirty="0">
                          <a:solidFill>
                            <a:schemeClr val="dk1"/>
                          </a:solidFill>
                          <a:latin typeface="Axiata Medium" panose="020B0603060202020004"/>
                          <a:ea typeface="+mn-ea"/>
                          <a:cs typeface="+mn-cs"/>
                        </a:rPr>
                        <a:t> &gt; OK, I’M READY. 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78903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50C9297-F28F-4482-931F-8F8103EB4F38}"/>
              </a:ext>
            </a:extLst>
          </p:cNvPr>
          <p:cNvSpPr/>
          <p:nvPr/>
        </p:nvSpPr>
        <p:spPr>
          <a:xfrm>
            <a:off x="0" y="416379"/>
            <a:ext cx="7921625" cy="744374"/>
          </a:xfrm>
          <a:prstGeom prst="rect">
            <a:avLst/>
          </a:prstGeom>
          <a:solidFill>
            <a:srgbClr val="C40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3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xiata Bold" panose="020B08030602020200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5782F1-D6E6-4433-8443-E2928306E955}"/>
              </a:ext>
            </a:extLst>
          </p:cNvPr>
          <p:cNvSpPr/>
          <p:nvPr/>
        </p:nvSpPr>
        <p:spPr>
          <a:xfrm>
            <a:off x="0" y="519427"/>
            <a:ext cx="7921625" cy="1146157"/>
          </a:xfrm>
          <a:prstGeom prst="rect">
            <a:avLst/>
          </a:prstGeom>
          <a:solidFill>
            <a:srgbClr val="EC6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2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ata Bold" panose="020B0803060202020004"/>
                <a:ea typeface="+mn-ea"/>
                <a:cs typeface="+mn-cs"/>
              </a:rPr>
              <a:t>IT Checklist for CDI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710E5D-5BA2-4986-BD9B-E39EE5E18AD7}"/>
              </a:ext>
            </a:extLst>
          </p:cNvPr>
          <p:cNvSpPr/>
          <p:nvPr/>
        </p:nvSpPr>
        <p:spPr>
          <a:xfrm>
            <a:off x="726346" y="3165865"/>
            <a:ext cx="288000" cy="28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3B5A4E-F1C2-4052-90E0-5311F2BB9FCF}"/>
              </a:ext>
            </a:extLst>
          </p:cNvPr>
          <p:cNvSpPr/>
          <p:nvPr/>
        </p:nvSpPr>
        <p:spPr>
          <a:xfrm>
            <a:off x="726346" y="4254762"/>
            <a:ext cx="288000" cy="28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221BB-8B74-4FE0-991A-EA5E698D78F3}"/>
              </a:ext>
            </a:extLst>
          </p:cNvPr>
          <p:cNvSpPr/>
          <p:nvPr/>
        </p:nvSpPr>
        <p:spPr>
          <a:xfrm>
            <a:off x="726346" y="5384140"/>
            <a:ext cx="288000" cy="28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D05CB0-5CA1-4990-A993-856B30484969}"/>
              </a:ext>
            </a:extLst>
          </p:cNvPr>
          <p:cNvSpPr/>
          <p:nvPr/>
        </p:nvSpPr>
        <p:spPr>
          <a:xfrm>
            <a:off x="726346" y="6292238"/>
            <a:ext cx="288000" cy="28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4D3AEC-A5EC-493E-8366-E86F45D926B0}"/>
              </a:ext>
            </a:extLst>
          </p:cNvPr>
          <p:cNvSpPr/>
          <p:nvPr/>
        </p:nvSpPr>
        <p:spPr>
          <a:xfrm>
            <a:off x="726346" y="7195764"/>
            <a:ext cx="288000" cy="28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AAD565-DFE6-49E9-8AB0-D915F5FFFDCF}"/>
              </a:ext>
            </a:extLst>
          </p:cNvPr>
          <p:cNvSpPr/>
          <p:nvPr/>
        </p:nvSpPr>
        <p:spPr>
          <a:xfrm>
            <a:off x="544412" y="1816795"/>
            <a:ext cx="6832800" cy="54904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C40D42"/>
              </a:buClr>
              <a:buSzPct val="80000"/>
            </a:pPr>
            <a:r>
              <a:rPr lang="en-IN" sz="1600" dirty="0">
                <a:solidFill>
                  <a:schemeClr val="tx1"/>
                </a:solidFill>
                <a:latin typeface="Axiata Book" panose="020B0503060202020004"/>
              </a:rPr>
              <a:t>In order to ensure there are no technical difficulties on the day of your CDI, you need to ensure the below items are working fine: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36A58F-4270-4DC1-B7DC-BB30EC310487}"/>
              </a:ext>
            </a:extLst>
          </p:cNvPr>
          <p:cNvSpPr/>
          <p:nvPr/>
        </p:nvSpPr>
        <p:spPr>
          <a:xfrm>
            <a:off x="544412" y="7740911"/>
            <a:ext cx="6832800" cy="54904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C40D42"/>
              </a:buClr>
              <a:buSzPct val="80000"/>
            </a:pPr>
            <a:r>
              <a:rPr lang="en-IN" sz="1200" i="1" dirty="0">
                <a:solidFill>
                  <a:schemeClr val="tx1"/>
                </a:solidFill>
                <a:latin typeface="Axiata Book" panose="020B0503060202020004"/>
              </a:rPr>
              <a:t>*Step-by-Step is available in the annexures of this User Guide. Please click on the corresponding hyperlinks</a:t>
            </a:r>
          </a:p>
        </p:txBody>
      </p:sp>
    </p:spTree>
    <p:extLst>
      <p:ext uri="{BB962C8B-B14F-4D97-AF65-F5344CB8AC3E}">
        <p14:creationId xmlns:p14="http://schemas.microsoft.com/office/powerpoint/2010/main" val="3197970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9D42F9-AB0D-4D1A-95D3-CCA10112A448}"/>
              </a:ext>
            </a:extLst>
          </p:cNvPr>
          <p:cNvSpPr/>
          <p:nvPr/>
        </p:nvSpPr>
        <p:spPr>
          <a:xfrm>
            <a:off x="0" y="416379"/>
            <a:ext cx="7921625" cy="744374"/>
          </a:xfrm>
          <a:prstGeom prst="rect">
            <a:avLst/>
          </a:prstGeom>
          <a:solidFill>
            <a:srgbClr val="C40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3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ata Bold" panose="020B0803060202020004"/>
                <a:ea typeface="+mn-ea"/>
                <a:cs typeface="+mn-cs"/>
              </a:rPr>
              <a:t>User Guide Overview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78708F9-FF08-4C79-8BE0-93D2F804739A}"/>
              </a:ext>
            </a:extLst>
          </p:cNvPr>
          <p:cNvGrpSpPr/>
          <p:nvPr/>
        </p:nvGrpSpPr>
        <p:grpSpPr>
          <a:xfrm>
            <a:off x="2154383" y="3263205"/>
            <a:ext cx="4494844" cy="1371600"/>
            <a:chOff x="2154383" y="3755231"/>
            <a:chExt cx="4494844" cy="13716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FF287A4-9D3F-46FE-997E-093458E20CCA}"/>
                </a:ext>
              </a:extLst>
            </p:cNvPr>
            <p:cNvSpPr/>
            <p:nvPr/>
          </p:nvSpPr>
          <p:spPr>
            <a:xfrm>
              <a:off x="2154383" y="3755231"/>
              <a:ext cx="209550" cy="1371600"/>
            </a:xfrm>
            <a:prstGeom prst="rect">
              <a:avLst/>
            </a:prstGeom>
            <a:solidFill>
              <a:srgbClr val="EC65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ok" panose="020B0503060202020004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EB8E930-D558-4781-8F64-71A7EE730725}"/>
                </a:ext>
              </a:extLst>
            </p:cNvPr>
            <p:cNvSpPr/>
            <p:nvPr/>
          </p:nvSpPr>
          <p:spPr>
            <a:xfrm>
              <a:off x="2656283" y="3840866"/>
              <a:ext cx="399294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xiata Book" panose="020B0503060202020004"/>
                  <a:cs typeface="Axiata Bold" panose="020B0803060202020004" pitchFamily="34" charset="0"/>
                </a:rPr>
                <a:t>Step-by-Step Guide</a:t>
              </a:r>
            </a:p>
            <a:p>
              <a:pPr marL="0" marR="0" lvl="0" indent="0" algn="l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xiata Book" panose="020B0503060202020004"/>
                  <a:cs typeface="Axiata Bold" panose="020B0803060202020004" pitchFamily="34" charset="0"/>
                </a:rPr>
                <a:t>through the platforms (Participant)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BA5FEF-746D-4671-9C8B-E765B86D83E5}"/>
              </a:ext>
            </a:extLst>
          </p:cNvPr>
          <p:cNvGrpSpPr/>
          <p:nvPr/>
        </p:nvGrpSpPr>
        <p:grpSpPr>
          <a:xfrm>
            <a:off x="2154383" y="6635419"/>
            <a:ext cx="4494844" cy="1371600"/>
            <a:chOff x="2154383" y="6731032"/>
            <a:chExt cx="4494844" cy="13716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CC5D6B8-B013-4669-BCCE-F41817DA206B}"/>
                </a:ext>
              </a:extLst>
            </p:cNvPr>
            <p:cNvSpPr/>
            <p:nvPr/>
          </p:nvSpPr>
          <p:spPr>
            <a:xfrm>
              <a:off x="2154383" y="6731032"/>
              <a:ext cx="209550" cy="1371600"/>
            </a:xfrm>
            <a:prstGeom prst="rect">
              <a:avLst/>
            </a:prstGeom>
            <a:solidFill>
              <a:srgbClr val="0F46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ok" panose="020B0503060202020004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6EA1B11-B72B-41A8-ABA7-A1B4838EB6EA}"/>
                </a:ext>
              </a:extLst>
            </p:cNvPr>
            <p:cNvSpPr/>
            <p:nvPr/>
          </p:nvSpPr>
          <p:spPr>
            <a:xfrm>
              <a:off x="2656283" y="6842236"/>
              <a:ext cx="399294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xiata Book" panose="020B0503060202020004"/>
                  <a:cs typeface="Axiata Bold" panose="020B0803060202020004" pitchFamily="34" charset="0"/>
                </a:rPr>
                <a:t>Frequently Asked Questions (FAQs)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73075A1-8345-4897-87E3-86AE71289978}"/>
              </a:ext>
            </a:extLst>
          </p:cNvPr>
          <p:cNvGrpSpPr/>
          <p:nvPr/>
        </p:nvGrpSpPr>
        <p:grpSpPr>
          <a:xfrm>
            <a:off x="2154383" y="1577098"/>
            <a:ext cx="4094017" cy="1371600"/>
            <a:chOff x="2154383" y="1771650"/>
            <a:chExt cx="4094017" cy="13716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3D31563-0927-4F7D-B6F2-517D7DDDA0E9}"/>
                </a:ext>
              </a:extLst>
            </p:cNvPr>
            <p:cNvSpPr/>
            <p:nvPr/>
          </p:nvSpPr>
          <p:spPr>
            <a:xfrm>
              <a:off x="2154383" y="1771650"/>
              <a:ext cx="209550" cy="1371600"/>
            </a:xfrm>
            <a:prstGeom prst="rect">
              <a:avLst/>
            </a:prstGeom>
            <a:solidFill>
              <a:srgbClr val="0F46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ok" panose="020B0503060202020004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767B3F2-1868-4254-9541-11A84E8A630C}"/>
                </a:ext>
              </a:extLst>
            </p:cNvPr>
            <p:cNvSpPr/>
            <p:nvPr/>
          </p:nvSpPr>
          <p:spPr>
            <a:xfrm>
              <a:off x="2656283" y="2130201"/>
              <a:ext cx="359211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2400" b="1" dirty="0">
                  <a:solidFill>
                    <a:srgbClr val="000000"/>
                  </a:solidFill>
                  <a:latin typeface="Axiata Book" panose="020B0503060202020004"/>
                  <a:cs typeface="Axiata Bold" panose="020B0803060202020004" pitchFamily="34" charset="0"/>
                </a:rPr>
                <a:t>Key information on CDI and IT checklist</a:t>
              </a:r>
              <a:endPara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Book" panose="020B0503060202020004"/>
                <a:cs typeface="Axiata Bold" panose="020B0803060202020004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977369E-8E65-4174-8F3A-2D1B5D8DCC04}"/>
              </a:ext>
            </a:extLst>
          </p:cNvPr>
          <p:cNvGrpSpPr/>
          <p:nvPr/>
        </p:nvGrpSpPr>
        <p:grpSpPr>
          <a:xfrm>
            <a:off x="2154383" y="8321525"/>
            <a:ext cx="4494844" cy="1371600"/>
            <a:chOff x="2154383" y="8603409"/>
            <a:chExt cx="4494844" cy="13716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51DB599-50F4-4402-9606-3722171FEB3C}"/>
                </a:ext>
              </a:extLst>
            </p:cNvPr>
            <p:cNvSpPr/>
            <p:nvPr/>
          </p:nvSpPr>
          <p:spPr>
            <a:xfrm>
              <a:off x="2154383" y="8603409"/>
              <a:ext cx="209550" cy="1371600"/>
            </a:xfrm>
            <a:prstGeom prst="rect">
              <a:avLst/>
            </a:prstGeom>
            <a:solidFill>
              <a:srgbClr val="0F46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ok" panose="020B0503060202020004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5192254-2B08-4A02-BBAC-56F338190544}"/>
                </a:ext>
              </a:extLst>
            </p:cNvPr>
            <p:cNvSpPr/>
            <p:nvPr/>
          </p:nvSpPr>
          <p:spPr>
            <a:xfrm>
              <a:off x="2656283" y="8714613"/>
              <a:ext cx="399294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xiata Book" panose="020B0503060202020004"/>
                  <a:cs typeface="Axiata Bold" panose="020B0803060202020004" pitchFamily="34" charset="0"/>
                </a:rPr>
                <a:t>Key Contact Persons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714C53D-3366-4B67-BAF2-F6174B6C22E1}"/>
              </a:ext>
            </a:extLst>
          </p:cNvPr>
          <p:cNvGrpSpPr/>
          <p:nvPr/>
        </p:nvGrpSpPr>
        <p:grpSpPr>
          <a:xfrm>
            <a:off x="2154383" y="4949312"/>
            <a:ext cx="4494844" cy="1371600"/>
            <a:chOff x="2154383" y="3755231"/>
            <a:chExt cx="4494844" cy="13716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F2726AC-68E9-4A22-BCC3-DA58FEF8A71B}"/>
                </a:ext>
              </a:extLst>
            </p:cNvPr>
            <p:cNvSpPr/>
            <p:nvPr/>
          </p:nvSpPr>
          <p:spPr>
            <a:xfrm>
              <a:off x="2154383" y="3755231"/>
              <a:ext cx="209550" cy="1371600"/>
            </a:xfrm>
            <a:prstGeom prst="rect">
              <a:avLst/>
            </a:prstGeom>
            <a:solidFill>
              <a:srgbClr val="0F46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xiata Book" panose="020B0503060202020004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10CCF34-E5E6-49C5-9166-E12FA614C172}"/>
                </a:ext>
              </a:extLst>
            </p:cNvPr>
            <p:cNvSpPr/>
            <p:nvPr/>
          </p:nvSpPr>
          <p:spPr>
            <a:xfrm>
              <a:off x="2656283" y="3840866"/>
              <a:ext cx="399294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xiata Book" panose="020B0503060202020004"/>
                  <a:cs typeface="Axiata Bold" panose="020B0803060202020004" pitchFamily="34" charset="0"/>
                </a:rPr>
                <a:t>Step-by-Step Guide</a:t>
              </a:r>
            </a:p>
            <a:p>
              <a:pPr marL="0" marR="0" lvl="0" indent="0" algn="l" defTabSz="475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xiata Book" panose="020B0503060202020004"/>
                  <a:cs typeface="Axiata Bold" panose="020B0803060202020004" pitchFamily="34" charset="0"/>
                </a:rPr>
                <a:t>through the platforms (Manager)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8145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D3BB227-2C31-4632-B829-ADF6594104B3}"/>
              </a:ext>
            </a:extLst>
          </p:cNvPr>
          <p:cNvSpPr/>
          <p:nvPr/>
        </p:nvSpPr>
        <p:spPr>
          <a:xfrm>
            <a:off x="0" y="416379"/>
            <a:ext cx="7921625" cy="744374"/>
          </a:xfrm>
          <a:prstGeom prst="rect">
            <a:avLst/>
          </a:prstGeom>
          <a:solidFill>
            <a:srgbClr val="C40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3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xiata Bold" panose="020B0803060202020004"/>
              <a:ea typeface="+mn-ea"/>
              <a:cs typeface="+mn-cs"/>
            </a:endParaRPr>
          </a:p>
        </p:txBody>
      </p:sp>
      <p:pic>
        <p:nvPicPr>
          <p:cNvPr id="5" name="Graphic 4" descr="Cursor">
            <a:extLst>
              <a:ext uri="{FF2B5EF4-FFF2-40B4-BE49-F238E27FC236}">
                <a16:creationId xmlns:a16="http://schemas.microsoft.com/office/drawing/2014/main" id="{5868C918-E7C2-43F9-B4BE-25EE6D5BCD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898" y="9549277"/>
            <a:ext cx="274033" cy="27403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4492252-F6BF-4566-9BF3-FD183AA67682}"/>
              </a:ext>
            </a:extLst>
          </p:cNvPr>
          <p:cNvSpPr/>
          <p:nvPr/>
        </p:nvSpPr>
        <p:spPr>
          <a:xfrm>
            <a:off x="544412" y="1962151"/>
            <a:ext cx="6832800" cy="1328454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0" indent="-342900">
              <a:spcAft>
                <a:spcPts val="60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Book" panose="020B0503060202020004"/>
              </a:rPr>
              <a:t>Go to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Book" panose="020B0503060202020004"/>
                <a:hlinkClick r:id="rId5"/>
              </a:rPr>
              <a:t>axiata.fuseuniversal.com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Book" panose="020B0503060202020004"/>
              </a:rPr>
              <a:t>and enter the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Book" panose="020B0503060202020004"/>
              </a:rPr>
              <a:t>credentials provided to you by FUSE. Then, click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Book" panose="020B0503060202020004"/>
              </a:rPr>
              <a:t>SIGN IN</a:t>
            </a:r>
            <a:r>
              <a:rPr lang="en-IN" sz="1600" dirty="0">
                <a:solidFill>
                  <a:srgbClr val="000000"/>
                </a:solidFill>
                <a:latin typeface="Axiata Book" panose="020B0503060202020004"/>
              </a:rPr>
              <a:t> </a:t>
            </a:r>
          </a:p>
          <a:p>
            <a:pPr marL="342900" lvl="0">
              <a:spcAft>
                <a:spcPts val="600"/>
              </a:spcAft>
              <a:buClr>
                <a:srgbClr val="C40D42"/>
              </a:buClr>
              <a:buSzPct val="80000"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xiata Book" panose="020B0503060202020004"/>
              </a:rPr>
              <a:t>Note for Celcom, XL, </a:t>
            </a:r>
            <a:r>
              <a:rPr kumimoji="0" lang="en-I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xiata Book" panose="020B0503060202020004"/>
              </a:rPr>
              <a:t>Robi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xiata Book" panose="020B0503060202020004"/>
              </a:rPr>
              <a:t> and </a:t>
            </a:r>
            <a:r>
              <a:rPr kumimoji="0" lang="en-I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xiata Book" panose="020B0503060202020004"/>
              </a:rPr>
              <a:t>NCell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xiata Book" panose="020B0503060202020004"/>
              </a:rPr>
              <a:t> employees:</a:t>
            </a:r>
          </a:p>
          <a:p>
            <a:pPr marL="344488" lvl="1"/>
            <a:r>
              <a:rPr lang="en-US" sz="1600" dirty="0">
                <a:solidFill>
                  <a:schemeClr val="tx1"/>
                </a:solidFill>
                <a:latin typeface="Axiata Medium" panose="020B0603060202020004"/>
              </a:rPr>
              <a:t>Please use your existing IDMS ID &amp; Password for </a:t>
            </a:r>
            <a:r>
              <a:rPr lang="en-US" sz="1600" b="1" dirty="0">
                <a:solidFill>
                  <a:schemeClr val="tx1"/>
                </a:solidFill>
                <a:latin typeface="Axiata Medium" panose="020B0603060202020004"/>
              </a:rPr>
              <a:t>Single Sign On</a:t>
            </a:r>
            <a:r>
              <a:rPr lang="en-US" sz="1600" dirty="0">
                <a:solidFill>
                  <a:schemeClr val="tx1"/>
                </a:solidFill>
                <a:latin typeface="Axiata Medium" panose="020B0603060202020004"/>
              </a:rPr>
              <a:t>.</a:t>
            </a:r>
          </a:p>
          <a:p>
            <a:pPr marL="342900"/>
            <a:r>
              <a:rPr lang="en-US" sz="1600" b="1" dirty="0">
                <a:solidFill>
                  <a:schemeClr val="tx1"/>
                </a:solidFill>
                <a:latin typeface="Axiata Medium" panose="020B0603060202020004"/>
              </a:rPr>
              <a:t>URL:</a:t>
            </a:r>
            <a:r>
              <a:rPr lang="en-US" sz="1600" dirty="0">
                <a:solidFill>
                  <a:schemeClr val="tx1"/>
                </a:solidFill>
                <a:latin typeface="Axiata Medium" panose="020B0603060202020004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Axiata Medium" panose="020B0603060202020004"/>
                <a:hlinkClick r:id="rId6"/>
              </a:rPr>
              <a:t>https://axiata.fuseuniversal.com/users/sign_in</a:t>
            </a:r>
            <a:endParaRPr lang="en-US" sz="1600" dirty="0">
              <a:solidFill>
                <a:schemeClr val="tx1"/>
              </a:solidFill>
              <a:latin typeface="Axiata Medium" panose="020B0603060202020004"/>
            </a:endParaRPr>
          </a:p>
          <a:p>
            <a:pPr marL="342900"/>
            <a:r>
              <a:rPr lang="en-US" sz="1600" b="1" dirty="0">
                <a:solidFill>
                  <a:schemeClr val="tx1"/>
                </a:solidFill>
                <a:latin typeface="Axiata Medium" panose="020B0603060202020004"/>
              </a:rPr>
              <a:t>ID:</a:t>
            </a:r>
            <a:r>
              <a:rPr lang="en-US" sz="1600" dirty="0">
                <a:solidFill>
                  <a:schemeClr val="tx1"/>
                </a:solidFill>
                <a:latin typeface="Axiata Medium" panose="020B0603060202020004"/>
              </a:rPr>
              <a:t> </a:t>
            </a:r>
            <a:r>
              <a:rPr lang="en-US" sz="1600" i="1" dirty="0">
                <a:solidFill>
                  <a:schemeClr val="tx1"/>
                </a:solidFill>
                <a:latin typeface="Axiata Medium" panose="020B0603060202020004"/>
              </a:rPr>
              <a:t>&lt;enter your corporate email address&gt; e.g. </a:t>
            </a:r>
            <a:r>
              <a:rPr lang="en-US" sz="1600" i="1" u="sng" dirty="0">
                <a:solidFill>
                  <a:schemeClr val="tx1"/>
                </a:solidFill>
                <a:latin typeface="Axiata Medium" panose="020B0603060202020004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ali@celcom.com.my</a:t>
            </a:r>
            <a:endParaRPr lang="en-US" sz="1600" i="1" u="sng" dirty="0">
              <a:solidFill>
                <a:schemeClr val="tx1"/>
              </a:solidFill>
              <a:latin typeface="Axiata Medium" panose="020B0603060202020004"/>
            </a:endParaRPr>
          </a:p>
          <a:p>
            <a:pPr marL="342900"/>
            <a:r>
              <a:rPr lang="en-US" sz="1600" b="1" dirty="0">
                <a:solidFill>
                  <a:schemeClr val="tx1"/>
                </a:solidFill>
                <a:latin typeface="Axiata Medium" panose="020B0603060202020004"/>
              </a:rPr>
              <a:t>Password: (Leave this BLANK)</a:t>
            </a:r>
            <a:endParaRPr lang="en-US" sz="1600" dirty="0">
              <a:solidFill>
                <a:schemeClr val="tx1"/>
              </a:solidFill>
              <a:latin typeface="Axiata Medium" panose="020B0603060202020004"/>
            </a:endParaRPr>
          </a:p>
          <a:p>
            <a:pPr marL="284163"/>
            <a:r>
              <a:rPr lang="en-US" sz="1600" dirty="0">
                <a:solidFill>
                  <a:schemeClr val="tx1"/>
                </a:solidFill>
                <a:latin typeface="Axiata Medium" panose="020B0603060202020004"/>
              </a:rPr>
              <a:t> </a:t>
            </a:r>
          </a:p>
          <a:p>
            <a:pPr marL="344488"/>
            <a:r>
              <a:rPr lang="en-US" sz="1600" b="1" dirty="0">
                <a:solidFill>
                  <a:schemeClr val="tx1"/>
                </a:solidFill>
                <a:latin typeface="Axiata Medium" panose="020B0603060202020004"/>
              </a:rPr>
              <a:t>Click “SINGLE SIGN ON” </a:t>
            </a:r>
            <a:r>
              <a:rPr lang="en-US" sz="1600" dirty="0">
                <a:solidFill>
                  <a:schemeClr val="tx1"/>
                </a:solidFill>
                <a:latin typeface="Axiata Medium" panose="020B0603060202020004"/>
              </a:rPr>
              <a:t>and then enter your IDMS password to enter Fuse. </a:t>
            </a:r>
          </a:p>
          <a:p>
            <a:pPr marL="344488"/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xiata Book" panose="020B0503060202020004"/>
            </a:endParaRPr>
          </a:p>
          <a:p>
            <a:pPr marL="342900" marR="0" lvl="0" indent="-34290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Book" panose="020B0503060202020004"/>
              </a:rPr>
              <a:t>Click on the </a:t>
            </a:r>
            <a:r>
              <a:rPr lang="en-IN" sz="1600" b="1" dirty="0">
                <a:solidFill>
                  <a:srgbClr val="000000"/>
                </a:solidFill>
                <a:latin typeface="Axiata Book" panose="020B0503060202020004"/>
              </a:rPr>
              <a:t>Enterprise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Book" panose="020B0503060202020004"/>
              </a:rPr>
              <a:t> Academy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Book" panose="020B0503060202020004"/>
              </a:rPr>
              <a:t> widget to enter into the EA Community Page</a:t>
            </a:r>
          </a:p>
        </p:txBody>
      </p:sp>
      <p:pic>
        <p:nvPicPr>
          <p:cNvPr id="9" name="Picture 2" descr="image001">
            <a:extLst>
              <a:ext uri="{FF2B5EF4-FFF2-40B4-BE49-F238E27FC236}">
                <a16:creationId xmlns:a16="http://schemas.microsoft.com/office/drawing/2014/main" id="{203976C6-00F0-4B0B-88C6-1584C2E233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8" t="7742" r="7389"/>
          <a:stretch/>
        </p:blipFill>
        <p:spPr bwMode="auto">
          <a:xfrm>
            <a:off x="576633" y="7533609"/>
            <a:ext cx="6768358" cy="2791491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09D9EC-B54E-4BDC-A832-4AFD2070B54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23186"/>
          <a:stretch/>
        </p:blipFill>
        <p:spPr>
          <a:xfrm>
            <a:off x="608853" y="5265562"/>
            <a:ext cx="6768358" cy="207188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7700DF2-7F29-40FA-990A-CA4F7C3574F1}"/>
              </a:ext>
            </a:extLst>
          </p:cNvPr>
          <p:cNvSpPr/>
          <p:nvPr/>
        </p:nvSpPr>
        <p:spPr>
          <a:xfrm>
            <a:off x="6070599" y="6010162"/>
            <a:ext cx="1083096" cy="875291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9CCF5F-11F6-46FD-A400-001418B509E2}"/>
              </a:ext>
            </a:extLst>
          </p:cNvPr>
          <p:cNvSpPr/>
          <p:nvPr/>
        </p:nvSpPr>
        <p:spPr>
          <a:xfrm>
            <a:off x="1638835" y="9372622"/>
            <a:ext cx="1537110" cy="875291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E4743-7D7F-4EB6-A137-B75254C84949}"/>
              </a:ext>
            </a:extLst>
          </p:cNvPr>
          <p:cNvSpPr/>
          <p:nvPr/>
        </p:nvSpPr>
        <p:spPr>
          <a:xfrm>
            <a:off x="0" y="519427"/>
            <a:ext cx="7921625" cy="1146157"/>
          </a:xfrm>
          <a:prstGeom prst="rect">
            <a:avLst/>
          </a:prstGeom>
          <a:solidFill>
            <a:srgbClr val="EC6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27112" marR="0" lvl="0" indent="-51435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ata Bold" panose="020B0803060202020004"/>
                <a:ea typeface="+mn-ea"/>
                <a:cs typeface="+mn-cs"/>
              </a:rPr>
              <a:t>How do I access the </a:t>
            </a:r>
            <a:r>
              <a:rPr kumimoji="0" lang="en-US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ata Bold" panose="020B0803060202020004"/>
                <a:ea typeface="+mn-ea"/>
                <a:cs typeface="+mn-cs"/>
              </a:rPr>
              <a:t>FastForward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ata Bold" panose="020B0803060202020004"/>
                <a:ea typeface="+mn-ea"/>
                <a:cs typeface="+mn-cs"/>
              </a:rPr>
              <a:t> module?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2E444EF-DEA8-4D2E-84FC-498D5CF7EC83}"/>
              </a:ext>
            </a:extLst>
          </p:cNvPr>
          <p:cNvSpPr/>
          <p:nvPr/>
        </p:nvSpPr>
        <p:spPr>
          <a:xfrm>
            <a:off x="5963319" y="5904354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A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2762553-AFF7-4B70-9227-9AB4D413A75D}"/>
              </a:ext>
            </a:extLst>
          </p:cNvPr>
          <p:cNvSpPr/>
          <p:nvPr/>
        </p:nvSpPr>
        <p:spPr>
          <a:xfrm>
            <a:off x="608853" y="4612475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2455367-9349-44D8-82F6-92762ABEFD67}"/>
              </a:ext>
            </a:extLst>
          </p:cNvPr>
          <p:cNvSpPr/>
          <p:nvPr/>
        </p:nvSpPr>
        <p:spPr>
          <a:xfrm>
            <a:off x="608854" y="2053859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E788C1F-1541-4D95-9262-92E4BFC0883D}"/>
              </a:ext>
            </a:extLst>
          </p:cNvPr>
          <p:cNvSpPr/>
          <p:nvPr/>
        </p:nvSpPr>
        <p:spPr>
          <a:xfrm>
            <a:off x="1531555" y="9252572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525060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D07FCA-84FF-43C5-8EDC-22C92F8D5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12" y="3525275"/>
            <a:ext cx="6867200" cy="296530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D3BB227-2C31-4632-B829-ADF6594104B3}"/>
              </a:ext>
            </a:extLst>
          </p:cNvPr>
          <p:cNvSpPr/>
          <p:nvPr/>
        </p:nvSpPr>
        <p:spPr>
          <a:xfrm>
            <a:off x="0" y="416379"/>
            <a:ext cx="7921625" cy="744374"/>
          </a:xfrm>
          <a:prstGeom prst="rect">
            <a:avLst/>
          </a:prstGeom>
          <a:solidFill>
            <a:srgbClr val="C40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2763" marR="0" lvl="0" indent="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xiata Bold" panose="020B08030602020200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E4743-7D7F-4EB6-A137-B75254C84949}"/>
              </a:ext>
            </a:extLst>
          </p:cNvPr>
          <p:cNvSpPr/>
          <p:nvPr/>
        </p:nvSpPr>
        <p:spPr>
          <a:xfrm>
            <a:off x="0" y="519427"/>
            <a:ext cx="7921625" cy="1146157"/>
          </a:xfrm>
          <a:prstGeom prst="rect">
            <a:avLst/>
          </a:prstGeom>
          <a:solidFill>
            <a:srgbClr val="EC6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27112" marR="0" lvl="0" indent="-51435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ata Bold" panose="020B0803060202020004"/>
                <a:ea typeface="+mn-ea"/>
                <a:cs typeface="+mn-cs"/>
              </a:rPr>
              <a:t>How do I access EY Spotmentor?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6B8400-FA1E-4A05-972B-539EF0BA1B44}"/>
              </a:ext>
            </a:extLst>
          </p:cNvPr>
          <p:cNvSpPr/>
          <p:nvPr/>
        </p:nvSpPr>
        <p:spPr>
          <a:xfrm>
            <a:off x="544412" y="1962151"/>
            <a:ext cx="6832800" cy="1328454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algn="l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40D42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Book" panose="020B0503060202020004"/>
              </a:rPr>
              <a:t>On the </a:t>
            </a:r>
            <a:r>
              <a:rPr lang="en-US" sz="1600" dirty="0">
                <a:solidFill>
                  <a:srgbClr val="000000"/>
                </a:solidFill>
                <a:latin typeface="Axiata Book" panose="020B0503060202020004"/>
              </a:rPr>
              <a:t>Enterprise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Book" panose="020B0503060202020004"/>
              </a:rPr>
              <a:t> Academy Community Page, search for the EY Spotmentor Corner widget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Book" panose="020B0503060202020004"/>
              </a:rPr>
              <a:t>, and click on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Book" panose="020B0503060202020004"/>
              </a:rPr>
              <a:t>Access </a:t>
            </a:r>
            <a:r>
              <a:rPr kumimoji="0" lang="en-I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ata Book" panose="020B0503060202020004"/>
              </a:rPr>
              <a:t>Spotmentor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xiata Book" panose="020B05030602020200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783C60-5ECF-40A4-A9FE-815D1C275A8F}"/>
              </a:ext>
            </a:extLst>
          </p:cNvPr>
          <p:cNvSpPr/>
          <p:nvPr/>
        </p:nvSpPr>
        <p:spPr>
          <a:xfrm>
            <a:off x="643467" y="5121253"/>
            <a:ext cx="2146299" cy="1288014"/>
          </a:xfrm>
          <a:prstGeom prst="rect">
            <a:avLst/>
          </a:prstGeom>
          <a:noFill/>
          <a:ln w="57150">
            <a:solidFill>
              <a:srgbClr val="C40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7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9D9B1C8-D9E2-45F2-AD02-59381F040318}"/>
              </a:ext>
            </a:extLst>
          </p:cNvPr>
          <p:cNvSpPr/>
          <p:nvPr/>
        </p:nvSpPr>
        <p:spPr>
          <a:xfrm>
            <a:off x="608854" y="2011530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A63339-58AA-4ABA-A02D-AF9749EA6632}"/>
              </a:ext>
            </a:extLst>
          </p:cNvPr>
          <p:cNvSpPr/>
          <p:nvPr/>
        </p:nvSpPr>
        <p:spPr>
          <a:xfrm>
            <a:off x="536187" y="5015445"/>
            <a:ext cx="214559" cy="211616"/>
          </a:xfrm>
          <a:prstGeom prst="ellipse">
            <a:avLst/>
          </a:prstGeom>
          <a:solidFill>
            <a:srgbClr val="C40D4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xiata Bold" panose="020B0803060202020004" pitchFamily="34" charset="0"/>
                <a:cs typeface="Axiata Bold" panose="020B0803060202020004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544437772"/>
      </p:ext>
    </p:extLst>
  </p:cSld>
  <p:clrMapOvr>
    <a:masterClrMapping/>
  </p:clrMapOvr>
</p:sld>
</file>

<file path=ppt/theme/theme1.xml><?xml version="1.0" encoding="utf-8"?>
<a:theme xmlns:a="http://schemas.openxmlformats.org/drawingml/2006/main" name="1_EY Report Template">
  <a:themeElements>
    <a:clrScheme name="EY Knowledge Report">
      <a:dk1>
        <a:srgbClr val="000000"/>
      </a:dk1>
      <a:lt1>
        <a:srgbClr val="FFFFFF"/>
      </a:lt1>
      <a:dk2>
        <a:srgbClr val="FFE600"/>
      </a:dk2>
      <a:lt2>
        <a:srgbClr val="2E2E38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747480"/>
      </a:hlink>
      <a:folHlink>
        <a:srgbClr val="7474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spcAft>
            <a:spcPts val="200"/>
          </a:spcAft>
          <a:defRPr sz="1400" dirty="0">
            <a:solidFill>
              <a:schemeClr val="bg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Y_Knowledge_A4_Portrait_21122017_AV4" id="{6AE9FFD6-ABB9-5340-A483-A5A257CE89F1}" vid="{3C3E2D7D-3B76-4945-B32E-BD233828509F}"/>
    </a:ext>
  </a:extLst>
</a:theme>
</file>

<file path=ppt/theme/theme2.xml><?xml version="1.0" encoding="utf-8"?>
<a:theme xmlns:a="http://schemas.openxmlformats.org/drawingml/2006/main" name="2_EY Report Template">
  <a:themeElements>
    <a:clrScheme name="EY Knowledge Report">
      <a:dk1>
        <a:srgbClr val="000000"/>
      </a:dk1>
      <a:lt1>
        <a:srgbClr val="FFFFFF"/>
      </a:lt1>
      <a:dk2>
        <a:srgbClr val="FFE600"/>
      </a:dk2>
      <a:lt2>
        <a:srgbClr val="2E2E38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747480"/>
      </a:hlink>
      <a:folHlink>
        <a:srgbClr val="7474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spcAft>
            <a:spcPts val="200"/>
          </a:spcAft>
          <a:defRPr sz="1400" dirty="0">
            <a:solidFill>
              <a:schemeClr val="bg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Y_Knowledge_A4_Portrait_21122017_AV4" id="{6AE9FFD6-ABB9-5340-A483-A5A257CE89F1}" vid="{3C3E2D7D-3B76-4945-B32E-BD233828509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F681C194837045947E471B6DA4546C" ma:contentTypeVersion="7" ma:contentTypeDescription="Create a new document." ma:contentTypeScope="" ma:versionID="9d2bfb258ea9c9ba08412eb9c374b261">
  <xsd:schema xmlns:xsd="http://www.w3.org/2001/XMLSchema" xmlns:xs="http://www.w3.org/2001/XMLSchema" xmlns:p="http://schemas.microsoft.com/office/2006/metadata/properties" xmlns:ns2="905e6833-0131-4269-a1fc-aef4df3fcbdc" xmlns:ns3="49b46145-03d0-492e-b3c6-e78f3b7c2e91" targetNamespace="http://schemas.microsoft.com/office/2006/metadata/properties" ma:root="true" ma:fieldsID="80c93ea5af3d31fc22671067dcf2b52e" ns2:_="" ns3:_="">
    <xsd:import namespace="905e6833-0131-4269-a1fc-aef4df3fcbdc"/>
    <xsd:import namespace="49b46145-03d0-492e-b3c6-e78f3b7c2e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5e6833-0131-4269-a1fc-aef4df3fcb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b46145-03d0-492e-b3c6-e78f3b7c2e9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FFDC52-6BB0-485D-82CE-FACC8B3CE3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00209A-5F99-4B68-8B5A-A03422B1B3F1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905e6833-0131-4269-a1fc-aef4df3fcbdc"/>
    <ds:schemaRef ds:uri="http://schemas.microsoft.com/office/infopath/2007/PartnerControls"/>
    <ds:schemaRef ds:uri="http://purl.org/dc/terms/"/>
    <ds:schemaRef ds:uri="49b46145-03d0-492e-b3c6-e78f3b7c2e91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43EA7CF-F22E-4D58-9957-E5A96F1ABB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05e6833-0131-4269-a1fc-aef4df3fcbdc"/>
    <ds:schemaRef ds:uri="49b46145-03d0-492e-b3c6-e78f3b7c2e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CustomMKOP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KProdID">
    <vt:lpwstr>ZMOutlook</vt:lpwstr>
  </property>
  <property fmtid="{D5CDD505-2E9C-101B-9397-08002B2CF9AE}" pid="3" name="SizeBefore">
    <vt:lpwstr>16271715</vt:lpwstr>
  </property>
  <property fmtid="{D5CDD505-2E9C-101B-9397-08002B2CF9AE}" pid="4" name="OptimizationTime">
    <vt:lpwstr>20200921_1105</vt:lpwstr>
  </property>
</Properties>
</file>

<file path=docProps/app.xml><?xml version="1.0" encoding="utf-8"?>
<Properties xmlns="http://schemas.openxmlformats.org/officeDocument/2006/extended-properties" xmlns:vt="http://schemas.openxmlformats.org/officeDocument/2006/docPropsVTypes">
  <Template>EY_Knowledge_A4_Portrait_21122017_AV4</Template>
  <TotalTime>0</TotalTime>
  <Words>5198</Words>
  <Application>Microsoft Office PowerPoint</Application>
  <PresentationFormat>Custom</PresentationFormat>
  <Paragraphs>687</Paragraphs>
  <Slides>57</Slides>
  <Notes>50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8" baseType="lpstr">
      <vt:lpstr>Arial</vt:lpstr>
      <vt:lpstr>Axiata Bold</vt:lpstr>
      <vt:lpstr>Axiata Book</vt:lpstr>
      <vt:lpstr>Axiata Medium</vt:lpstr>
      <vt:lpstr>Calibri</vt:lpstr>
      <vt:lpstr>EYInterstate</vt:lpstr>
      <vt:lpstr>EYInterstate Light</vt:lpstr>
      <vt:lpstr>Georgia</vt:lpstr>
      <vt:lpstr>Wingdings</vt:lpstr>
      <vt:lpstr>1_EY Report Template</vt:lpstr>
      <vt:lpstr>2_EY Report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103</cp:revision>
  <dcterms:created xsi:type="dcterms:W3CDTF">2018-12-20T17:09:53Z</dcterms:created>
  <dcterms:modified xsi:type="dcterms:W3CDTF">2020-09-21T04:41:33Z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0x010100B8F681C194837045947E471B6DA4546C</vt:lpwstr>
  </property>
</Properties>
</file>